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</p:sldMasterIdLst>
  <p:notesMasterIdLst>
    <p:notesMasterId r:id="rId28"/>
  </p:notesMasterIdLst>
  <p:handoutMasterIdLst>
    <p:handoutMasterId r:id="rId29"/>
  </p:handoutMasterIdLst>
  <p:sldIdLst>
    <p:sldId id="269" r:id="rId2"/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281" r:id="rId22"/>
    <p:sldId id="398" r:id="rId23"/>
    <p:sldId id="350" r:id="rId24"/>
    <p:sldId id="367" r:id="rId25"/>
    <p:sldId id="399" r:id="rId26"/>
    <p:sldId id="397" r:id="rId27"/>
  </p:sldIdLst>
  <p:sldSz cx="12192000" cy="6858000"/>
  <p:notesSz cx="7023100" cy="93091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7368" userDrawn="1">
          <p15:clr>
            <a:srgbClr val="A4A3A4"/>
          </p15:clr>
        </p15:guide>
        <p15:guide id="3" orient="horz" pos="4080" userDrawn="1">
          <p15:clr>
            <a:srgbClr val="A4A3A4"/>
          </p15:clr>
        </p15:guide>
        <p15:guide id="4" orient="horz" pos="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AB2"/>
    <a:srgbClr val="1C3F9A"/>
    <a:srgbClr val="1C3F96"/>
    <a:srgbClr val="0226BE"/>
    <a:srgbClr val="000000"/>
    <a:srgbClr val="0065B0"/>
    <a:srgbClr val="FFFF00"/>
    <a:srgbClr val="FFFF66"/>
    <a:srgbClr val="F59BC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5328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256"/>
        <p:guide pos="7368"/>
        <p:guide orient="horz" pos="4080"/>
        <p:guide orient="horz" pos="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fld id="{588F3DEA-B4AB-462F-84CD-0C1F094F07D2}" type="datetimeFigureOut">
              <a:rPr lang="en-CA"/>
              <a:pPr>
                <a:defRPr/>
              </a:pPr>
              <a:t>2024-04-30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fld id="{1709866F-D0FB-4D7D-8ACB-BF8B298121E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809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28D70C27-EA18-4D84-8415-51718342FC20}" type="datetimeFigureOut">
              <a:rPr lang="tr-TR"/>
              <a:pPr>
                <a:defRPr/>
              </a:pPr>
              <a:t>30.04.2024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76" tIns="44138" rIns="88276" bIns="44138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702616" y="4422131"/>
            <a:ext cx="5617870" cy="4188171"/>
          </a:xfrm>
          <a:prstGeom prst="rect">
            <a:avLst/>
          </a:prstGeom>
        </p:spPr>
        <p:txBody>
          <a:bodyPr vert="horz" lIns="88276" tIns="44138" rIns="88276" bIns="44138" rtlCol="0"/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A9164E58-332F-4CF0-96CC-2CE882A41BA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4512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5700"/>
            <a:ext cx="103632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22812"/>
            <a:ext cx="8534400" cy="1305494"/>
          </a:xfrm>
        </p:spPr>
        <p:txBody>
          <a:bodyPr anchor="ctr"/>
          <a:lstStyle>
            <a:lvl1pPr marL="0" indent="0" algn="ctr">
              <a:buNone/>
              <a:defRPr sz="2800" b="1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95663" y="3758631"/>
            <a:ext cx="5400675" cy="8794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64825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small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1676400"/>
            <a:ext cx="4715644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47727" y="4332319"/>
            <a:ext cx="2807916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1500" y="1949381"/>
            <a:ext cx="2808213" cy="410259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3647728" y="1949754"/>
            <a:ext cx="2807915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4128" y="304800"/>
            <a:ext cx="10290646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71425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47727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47727" y="3933057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8680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973945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 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48427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2"/>
            <a:ext cx="9862931" cy="535590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58899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1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1820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122F6-4A9C-4EF7-B448-7080A1297A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86374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6EE1A-F34E-460A-8342-D39E68E2D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9274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6B60D-52AE-4FEA-B0E1-FB80E103B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8564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6B60D-52AE-4FEA-B0E1-FB80E103B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3671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8B160-D0B5-4FDE-B6BB-8CD4CA008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26109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A39BE-3711-4256-A210-734244702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1831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OZ logo botto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314131"/>
            <a:ext cx="10290646" cy="9906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9719145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73808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C006A-6B00-4C3F-A953-CC360735A4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84570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4E8B5-247B-4C2E-8196-F3359B66B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9901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4400" y="1347787"/>
            <a:ext cx="10363200" cy="1174751"/>
          </a:xfrm>
        </p:spPr>
        <p:txBody>
          <a:bodyPr/>
          <a:lstStyle>
            <a:lvl1pPr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828800" y="2632818"/>
            <a:ext cx="8534400" cy="1305494"/>
          </a:xfrm>
        </p:spPr>
        <p:txBody>
          <a:bodyPr anchor="t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900883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8699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5700"/>
            <a:ext cx="103632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22812"/>
            <a:ext cx="8534400" cy="1305494"/>
          </a:xfrm>
        </p:spPr>
        <p:txBody>
          <a:bodyPr anchor="ctr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95663" y="3758631"/>
            <a:ext cx="5400675" cy="8794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4226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OZ logo botto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2400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9719145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39451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97648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wo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6096000" y="1752600"/>
            <a:ext cx="5410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31739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-tit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79502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963743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71734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52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37256" y="1752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046513" y="1752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4038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37256" y="4038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046513" y="4038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582837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small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1676400"/>
            <a:ext cx="4715644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47727" y="4332319"/>
            <a:ext cx="2807916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1500" y="1949381"/>
            <a:ext cx="2808213" cy="410259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3647728" y="1949754"/>
            <a:ext cx="2807915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4128" y="155448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71425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47727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47727" y="3933057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61849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1367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with sub 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48427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2"/>
            <a:ext cx="9862931" cy="535590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62503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1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6048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362200" y="762000"/>
            <a:ext cx="74676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467100" y="2632818"/>
            <a:ext cx="5257800" cy="1305494"/>
          </a:xfrm>
        </p:spPr>
        <p:txBody>
          <a:bodyPr anchor="t"/>
          <a:lstStyle>
            <a:lvl1pPr marL="0" indent="0" algn="l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675636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92492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5700"/>
            <a:ext cx="103632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22812"/>
            <a:ext cx="8534400" cy="1305494"/>
          </a:xfrm>
        </p:spPr>
        <p:txBody>
          <a:bodyPr anchor="ctr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95663" y="3758631"/>
            <a:ext cx="5400675" cy="8794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1570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OZ logo botto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2400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9719145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37041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2355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solidFill>
            <a:schemeClr val="accent3">
              <a:alpha val="35000"/>
            </a:schemeClr>
          </a:solidFill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6096000" y="1752600"/>
            <a:ext cx="5410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08020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two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6096000" y="1752600"/>
            <a:ext cx="5410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86033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-tit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36777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500039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52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37256" y="1752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046513" y="1752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4038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37256" y="4038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046513" y="4038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034993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ith small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1676400"/>
            <a:ext cx="4715644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47727" y="4332319"/>
            <a:ext cx="2807916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1500" y="1949381"/>
            <a:ext cx="2808213" cy="410259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3647728" y="1949754"/>
            <a:ext cx="2807915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4128" y="155448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71425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47727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47727" y="3933057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9243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18016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with sub 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48427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2"/>
            <a:ext cx="9862931" cy="535590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36924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1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2746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ith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4400" y="1347787"/>
            <a:ext cx="10363200" cy="1174751"/>
          </a:xfrm>
        </p:spPr>
        <p:txBody>
          <a:bodyPr/>
          <a:lstStyle>
            <a:lvl1pPr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828800" y="2632818"/>
            <a:ext cx="8534400" cy="1305494"/>
          </a:xfrm>
        </p:spPr>
        <p:txBody>
          <a:bodyPr anchor="t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454170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9521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-tit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63695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o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 flipH="1">
            <a:off x="10240963" y="-674688"/>
            <a:ext cx="2149475" cy="3565526"/>
            <a:chOff x="-101754" y="-47188"/>
            <a:chExt cx="2382838" cy="3211512"/>
          </a:xfrm>
        </p:grpSpPr>
        <p:sp>
          <p:nvSpPr>
            <p:cNvPr id="6" name="等腰三角形 6"/>
            <p:cNvSpPr/>
            <p:nvPr userDrawn="1"/>
          </p:nvSpPr>
          <p:spPr>
            <a:xfrm rot="5400000">
              <a:off x="-516092" y="367149"/>
              <a:ext cx="3211512" cy="2382838"/>
            </a:xfrm>
            <a:prstGeom prst="triangle">
              <a:avLst/>
            </a:prstGeom>
            <a:solidFill>
              <a:srgbClr val="B4E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54864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等腰三角形 7"/>
            <p:cNvSpPr/>
            <p:nvPr userDrawn="1"/>
          </p:nvSpPr>
          <p:spPr>
            <a:xfrm rot="19743492">
              <a:off x="273095" y="2030428"/>
              <a:ext cx="1150942" cy="992337"/>
            </a:xfrm>
            <a:prstGeom prst="triangle">
              <a:avLst>
                <a:gd name="adj" fmla="val 56092"/>
              </a:avLst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54864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2400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1676400"/>
            <a:ext cx="9256711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grpSp>
        <p:nvGrpSpPr>
          <p:cNvPr id="10" name="组合 8"/>
          <p:cNvGrpSpPr>
            <a:grpSpLocks/>
          </p:cNvGrpSpPr>
          <p:nvPr userDrawn="1"/>
        </p:nvGrpSpPr>
        <p:grpSpPr bwMode="auto">
          <a:xfrm>
            <a:off x="398463" y="414338"/>
            <a:ext cx="577850" cy="779462"/>
            <a:chOff x="-1" y="950495"/>
            <a:chExt cx="2382255" cy="3212432"/>
          </a:xfrm>
        </p:grpSpPr>
        <p:sp>
          <p:nvSpPr>
            <p:cNvPr id="11" name="等腰三角形 6"/>
            <p:cNvSpPr>
              <a:spLocks noChangeArrowheads="1"/>
            </p:cNvSpPr>
            <p:nvPr/>
          </p:nvSpPr>
          <p:spPr bwMode="auto">
            <a:xfrm rot="5400000">
              <a:off x="-415090" y="1365583"/>
              <a:ext cx="3212432" cy="2382255"/>
            </a:xfrm>
            <a:prstGeom prst="triangle">
              <a:avLst>
                <a:gd name="adj" fmla="val 50000"/>
              </a:avLst>
            </a:prstGeom>
            <a:solidFill>
              <a:srgbClr val="B4E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chemeClr val="lt1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12" name="等腰三角形 7"/>
            <p:cNvSpPr/>
            <p:nvPr/>
          </p:nvSpPr>
          <p:spPr>
            <a:xfrm rot="19743492">
              <a:off x="373042" y="3031053"/>
              <a:ext cx="1151860" cy="987936"/>
            </a:xfrm>
            <a:prstGeom prst="triangle">
              <a:avLst>
                <a:gd name="adj" fmla="val 56092"/>
              </a:avLst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rgbClr val="FFFF66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673434-4E46-42CA-9BB2-C908519AA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12121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with small o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26" y="241434"/>
            <a:ext cx="989098" cy="989098"/>
          </a:xfrm>
          <a:prstGeom prst="rect">
            <a:avLst/>
          </a:prstGeom>
        </p:spPr>
      </p:pic>
      <p:grpSp>
        <p:nvGrpSpPr>
          <p:cNvPr id="18" name="组合 8"/>
          <p:cNvGrpSpPr>
            <a:grpSpLocks/>
          </p:cNvGrpSpPr>
          <p:nvPr userDrawn="1"/>
        </p:nvGrpSpPr>
        <p:grpSpPr bwMode="auto">
          <a:xfrm>
            <a:off x="398463" y="414338"/>
            <a:ext cx="577850" cy="779462"/>
            <a:chOff x="-1" y="950495"/>
            <a:chExt cx="2382255" cy="3212432"/>
          </a:xfrm>
        </p:grpSpPr>
        <p:sp>
          <p:nvSpPr>
            <p:cNvPr id="19" name="等腰三角形 6"/>
            <p:cNvSpPr>
              <a:spLocks noChangeArrowheads="1"/>
            </p:cNvSpPr>
            <p:nvPr/>
          </p:nvSpPr>
          <p:spPr bwMode="auto">
            <a:xfrm rot="5400000">
              <a:off x="-415090" y="1365583"/>
              <a:ext cx="3212432" cy="2382255"/>
            </a:xfrm>
            <a:prstGeom prst="triangle">
              <a:avLst>
                <a:gd name="adj" fmla="val 50000"/>
              </a:avLst>
            </a:prstGeom>
            <a:solidFill>
              <a:srgbClr val="B4E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chemeClr val="lt1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20" name="等腰三角形 7"/>
            <p:cNvSpPr/>
            <p:nvPr/>
          </p:nvSpPr>
          <p:spPr>
            <a:xfrm rot="19743492">
              <a:off x="373042" y="3031053"/>
              <a:ext cx="1151860" cy="987936"/>
            </a:xfrm>
            <a:prstGeom prst="triangle">
              <a:avLst>
                <a:gd name="adj" fmla="val 56092"/>
              </a:avLst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rgbClr val="FFFF66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10401300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267400"/>
            <a:ext cx="10595446" cy="922525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8063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6320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G-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solidFill>
            <a:schemeClr val="accent3">
              <a:alpha val="35000"/>
            </a:schemeClr>
          </a:solidFill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636259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62125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75253" y="1762125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122713" y="1762125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3962400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75253" y="3962400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22713" y="3962400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999958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62125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75253" y="1762125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122713" y="1762125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3962400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75253" y="3962400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22713" y="3962400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64860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04800"/>
            <a:ext cx="11049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673434-4E46-42CA-9BB2-C908519AA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1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  <p:sldLayoutId id="2147483837" r:id="rId30"/>
    <p:sldLayoutId id="2147483838" r:id="rId31"/>
    <p:sldLayoutId id="2147483839" r:id="rId32"/>
    <p:sldLayoutId id="2147483840" r:id="rId33"/>
    <p:sldLayoutId id="2147483841" r:id="rId34"/>
    <p:sldLayoutId id="2147483842" r:id="rId35"/>
    <p:sldLayoutId id="2147483843" r:id="rId36"/>
    <p:sldLayoutId id="2147483844" r:id="rId37"/>
    <p:sldLayoutId id="2147483845" r:id="rId38"/>
    <p:sldLayoutId id="2147483846" r:id="rId39"/>
    <p:sldLayoutId id="2147483847" r:id="rId40"/>
    <p:sldLayoutId id="2147483848" r:id="rId41"/>
    <p:sldLayoutId id="2147483849" r:id="rId42"/>
    <p:sldLayoutId id="2147483850" r:id="rId43"/>
    <p:sldLayoutId id="2147483851" r:id="rId44"/>
    <p:sldLayoutId id="2147483852" r:id="rId45"/>
    <p:sldLayoutId id="2147483853" r:id="rId46"/>
    <p:sldLayoutId id="2147483854" r:id="rId47"/>
    <p:sldLayoutId id="2147483855" r:id="rId48"/>
    <p:sldLayoutId id="2147483856" r:id="rId49"/>
    <p:sldLayoutId id="2147483857" r:id="rId50"/>
    <p:sldLayoutId id="2147483858" r:id="rId51"/>
  </p:sldLayoutIdLst>
  <p:transition/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C3F9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sz="2200" b="1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sz="2400" b="1">
          <a:solidFill>
            <a:srgbClr val="0070C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sz="2000" b="1">
          <a:solidFill>
            <a:srgbClr val="0070C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b="1">
          <a:solidFill>
            <a:srgbClr val="0070C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b="1">
          <a:solidFill>
            <a:srgbClr val="0070C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4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pn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6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Corporate Overview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altLang="tr-TR"/>
              <a:t>O</a:t>
            </a:r>
            <a:r>
              <a:rPr lang="en-CA" altLang="tr-TR"/>
              <a:t>Z</a:t>
            </a:r>
            <a:r>
              <a:rPr lang="tr-TR" altLang="tr-TR"/>
              <a:t> Optics Optik Ticaret </a:t>
            </a:r>
            <a:r>
              <a:rPr lang="en-CA" altLang="tr-TR"/>
              <a:t>A.S.</a:t>
            </a:r>
            <a:endParaRPr lang="tr-TR" altLang="tr-T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May 2024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10" y="1752600"/>
            <a:ext cx="7779405" cy="4038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Leading Technology</a:t>
            </a:r>
            <a:endParaRPr lang="en-US" dirty="0"/>
          </a:p>
        </p:txBody>
      </p:sp>
      <p:sp>
        <p:nvSpPr>
          <p:cNvPr id="5" name="文本框 21"/>
          <p:cNvSpPr txBox="1">
            <a:spLocks noChangeArrowheads="1"/>
          </p:cNvSpPr>
          <p:nvPr/>
        </p:nvSpPr>
        <p:spPr bwMode="auto">
          <a:xfrm>
            <a:off x="1320503" y="1118937"/>
            <a:ext cx="3312246" cy="4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Three Product Groups</a:t>
            </a:r>
            <a:endParaRPr lang="zh-CN" altLang="en-US" sz="2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燕尾形 34"/>
          <p:cNvSpPr/>
          <p:nvPr/>
        </p:nvSpPr>
        <p:spPr>
          <a:xfrm>
            <a:off x="4648200" y="1184107"/>
            <a:ext cx="214265" cy="261938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chemeClr val="tx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8" name="文本框 21"/>
          <p:cNvSpPr txBox="1">
            <a:spLocks noChangeArrowheads="1"/>
          </p:cNvSpPr>
          <p:nvPr/>
        </p:nvSpPr>
        <p:spPr bwMode="auto">
          <a:xfrm>
            <a:off x="4862990" y="1118936"/>
            <a:ext cx="3204294" cy="41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Over 1,000 Products</a:t>
            </a:r>
            <a:endParaRPr lang="zh-CN" altLang="en-US" sz="2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文本框 21"/>
          <p:cNvSpPr txBox="1">
            <a:spLocks noChangeArrowheads="1"/>
          </p:cNvSpPr>
          <p:nvPr/>
        </p:nvSpPr>
        <p:spPr bwMode="auto">
          <a:xfrm>
            <a:off x="8178503" y="1118937"/>
            <a:ext cx="2768044" cy="41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Leading Edge R&amp;D</a:t>
            </a:r>
            <a:endParaRPr lang="zh-CN" altLang="en-US" sz="2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燕尾形 34"/>
          <p:cNvSpPr/>
          <p:nvPr/>
        </p:nvSpPr>
        <p:spPr>
          <a:xfrm>
            <a:off x="8001000" y="1178979"/>
            <a:ext cx="222868" cy="261938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chemeClr val="tx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6" name="燕尾形 37"/>
          <p:cNvSpPr/>
          <p:nvPr/>
        </p:nvSpPr>
        <p:spPr>
          <a:xfrm>
            <a:off x="1143000" y="1178016"/>
            <a:ext cx="180975" cy="261938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2893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Leading Technology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Featured Products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48" y="1752600"/>
            <a:ext cx="2569622" cy="481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29" y="1752600"/>
            <a:ext cx="2569622" cy="4813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40" y="1745656"/>
            <a:ext cx="2573329" cy="4820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59" y="1745656"/>
            <a:ext cx="2569621" cy="4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54156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Leading 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Featured Products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18" y="1752599"/>
            <a:ext cx="2565914" cy="4806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599"/>
            <a:ext cx="2564862" cy="4804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99" y="1752600"/>
            <a:ext cx="2569622" cy="481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58" y="1752600"/>
            <a:ext cx="2569622" cy="4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3170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Leading 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Featured Products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45" y="1744578"/>
            <a:ext cx="2578334" cy="4829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44578"/>
            <a:ext cx="2578334" cy="4829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54" y="1745949"/>
            <a:ext cx="2576871" cy="4827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498" y="1737928"/>
            <a:ext cx="2585434" cy="48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7187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5054" y="2133600"/>
            <a:ext cx="10290646" cy="36576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dirty="0"/>
              <a:t>ISO 9001:2015 Certified (Canada, China and Turkey)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REACH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RoHS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CE Compliance</a:t>
            </a:r>
          </a:p>
          <a:p>
            <a:pPr>
              <a:spcAft>
                <a:spcPts val="0"/>
              </a:spcAft>
            </a:pPr>
            <a:r>
              <a:rPr lang="en-US" altLang="zh-CN" dirty="0" err="1"/>
              <a:t>Telecordia</a:t>
            </a:r>
            <a:r>
              <a:rPr lang="en-US" altLang="zh-CN" dirty="0"/>
              <a:t>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Controlled Goods Directorate Registered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Critical supplier for F35 and F18 Project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TSCA (Toxic Substance Control Act)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CHEMSHERPA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IEC 61010 Compliance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Industry Standards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All Products Manufactured are in Strict Accordance</a:t>
            </a:r>
          </a:p>
          <a:p>
            <a:r>
              <a:rPr lang="en-US" dirty="0"/>
              <a:t>with International Industry Standards: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68794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752599"/>
            <a:ext cx="3581400" cy="1981200"/>
          </a:xfrm>
          <a:solidFill>
            <a:schemeClr val="accent3">
              <a:alpha val="55000"/>
            </a:schemeClr>
          </a:solidFill>
        </p:spPr>
        <p:txBody>
          <a:bodyPr anchor="ctr" anchorCtr="0">
            <a:normAutofit/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b="0" dirty="0">
                <a:latin typeface="+mj-lt"/>
                <a:ea typeface="Microsoft YaHei" panose="020B0503020204020204" pitchFamily="34" charset="-122"/>
              </a:rPr>
              <a:t>Using our strong direct sales and distributors, we address the following markets: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Marketing Strategy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Application Market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1236610"/>
            <a:ext cx="5791200" cy="501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1143000" y="3733799"/>
            <a:ext cx="6400800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97566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1295400" y="3886198"/>
            <a:ext cx="10020300" cy="243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</a:pPr>
            <a:r>
              <a:rPr lang="en-US" altLang="zh-CN" kern="0" dirty="0"/>
              <a:t>Energy – Oil and Gas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Military and Homeland Security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Educational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Industrial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Telecom / Datacom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Medical &amp; Pharmaceutical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6061988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Marketing Strategy</a:t>
            </a:r>
            <a:endParaRPr lang="en-US" altLang="zh-C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Application Market</a:t>
            </a:r>
            <a:endParaRPr lang="en-US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1143000" y="1752600"/>
            <a:ext cx="3657600" cy="4572000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0" kern="0" dirty="0">
                <a:latin typeface="+mj-lt"/>
                <a:ea typeface="Microsoft YaHei" panose="020B0503020204020204" pitchFamily="34" charset="-122"/>
              </a:rPr>
              <a:t>By leveraging the technology and expertise gained since its inception, OZ Optics has attracted a broad range of customers in the telecom / </a:t>
            </a:r>
            <a:r>
              <a:rPr lang="en-US" altLang="zh-CN" sz="1800" b="0" kern="0" dirty="0" err="1">
                <a:latin typeface="+mj-lt"/>
                <a:ea typeface="Microsoft YaHei" panose="020B0503020204020204" pitchFamily="34" charset="-122"/>
              </a:rPr>
              <a:t>datacom</a:t>
            </a:r>
            <a:r>
              <a:rPr lang="en-US" altLang="zh-CN" sz="1800" b="0" kern="0" dirty="0">
                <a:latin typeface="+mj-lt"/>
                <a:ea typeface="Microsoft YaHei" panose="020B0503020204020204" pitchFamily="34" charset="-122"/>
              </a:rPr>
              <a:t>, medical, military, security, industrial, construction, aerospace, power utilities, petrochemical and educational sectors.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9207" y="1650440"/>
            <a:ext cx="6859780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en-US" sz="1800" b="1" dirty="0">
                <a:solidFill>
                  <a:srgbClr val="1C3F96"/>
                </a:solidFill>
                <a:latin typeface="+mn-lt"/>
                <a:cs typeface="Tahoma" pitchFamily="34" charset="0"/>
              </a:rPr>
              <a:t>Revenue Allocation</a:t>
            </a:r>
            <a:r>
              <a:rPr lang="en-US" altLang="en-US" sz="1800" b="1" dirty="0">
                <a:solidFill>
                  <a:srgbClr val="1C3F96"/>
                </a:solidFill>
                <a:latin typeface="+mn-lt"/>
                <a:cs typeface="Calibri" pitchFamily="34" charset="0"/>
              </a:rPr>
              <a:t>:</a:t>
            </a:r>
          </a:p>
        </p:txBody>
      </p:sp>
      <p:pic>
        <p:nvPicPr>
          <p:cNvPr id="7" name="Content Placeholder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7037" y="2096016"/>
            <a:ext cx="6721475" cy="40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8123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752601"/>
            <a:ext cx="10591800" cy="4572000"/>
          </a:xfrm>
          <a:solidFill>
            <a:schemeClr val="accent3">
              <a:alpha val="4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altLang="zh-CN" sz="1600" b="0"/>
              <a:t>OZ Optics has resellers and distributors in over 30 Countries and Regions with over 10,000 customers worldwide:</a:t>
            </a:r>
            <a:endParaRPr lang="en-US" altLang="zh-CN" sz="16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Marketing Strategy</a:t>
            </a:r>
            <a:endParaRPr lang="en-US" altLang="zh-CN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Global Sales Network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246110" y="2362200"/>
            <a:ext cx="10385579" cy="3704431"/>
            <a:chOff x="1560615" y="2362200"/>
            <a:chExt cx="10021785" cy="3704431"/>
          </a:xfrm>
        </p:grpSpPr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2133600" y="2362200"/>
              <a:ext cx="9448800" cy="3704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4" spcCol="1005840">
              <a:no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Austria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Belgium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Brazil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Canada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China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Denmark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France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Germany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Greece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Hong Kong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India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Ireland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Italy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Japan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Luxembourg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Netherlands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Norway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Poland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Portugal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Singapore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South Korea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Sweden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Switzerland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Taiwan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Thailand 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Turkey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United Kingdom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United States</a:t>
              </a:r>
            </a:p>
          </p:txBody>
        </p:sp>
        <p:pic>
          <p:nvPicPr>
            <p:cNvPr id="48" name="Picture 64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2459092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2946125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5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3433158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3932320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4407225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8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4894881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5381915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4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2459092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2957659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2"/>
            <p:cNvPicPr preferRelativeResize="0"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3456226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73"/>
            <p:cNvPicPr preferRelativeResize="0"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3954793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74"/>
            <p:cNvPicPr preferRelativeResize="0"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43042" y="4453360"/>
              <a:ext cx="502920" cy="25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75"/>
            <p:cNvPicPr preferRelativeResize="0"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4883347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/>
            <p:cNvPicPr preferRelativeResize="0"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5381915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2459092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2947362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9"/>
            <p:cNvPicPr preferRelativeResize="0"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05618" y="3435632"/>
              <a:ext cx="440018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80"/>
            <p:cNvPicPr preferRelativeResize="0"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74167" y="3923902"/>
              <a:ext cx="502920" cy="314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81"/>
            <p:cNvPicPr preferRelativeResize="0"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4406624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82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4894894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83"/>
            <p:cNvPicPr preferRelativeResize="0"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5383165"/>
              <a:ext cx="480060" cy="317539"/>
            </a:xfrm>
            <a:prstGeom prst="rect">
              <a:avLst/>
            </a:prstGeom>
            <a:noFill/>
            <a:ln w="3175">
              <a:solidFill>
                <a:srgbClr val="000000">
                  <a:alpha val="29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64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2461866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2961580"/>
              <a:ext cx="502920" cy="33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 preferRelativeResize="0">
              <a:picLocks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73545" y="3447027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 preferRelativeResize="0">
              <a:picLocks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73545" y="3917234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 preferRelativeResize="0"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4411515"/>
              <a:ext cx="502920" cy="335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 preferRelativeResize="0"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4906324"/>
              <a:ext cx="502920" cy="33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90"/>
            <p:cNvPicPr preferRelativeResize="0"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81081" y="5405772"/>
              <a:ext cx="502920" cy="25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2097365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5054" y="316418"/>
            <a:ext cx="10287000" cy="982029"/>
          </a:xfrm>
        </p:spPr>
        <p:txBody>
          <a:bodyPr/>
          <a:lstStyle/>
          <a:p>
            <a:r>
              <a:rPr lang="en-US" altLang="zh-CN" dirty="0"/>
              <a:t>Operation Strategy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Manufacturing Strategy</a:t>
            </a:r>
          </a:p>
          <a:p>
            <a:endParaRPr lang="en-US" dirty="0"/>
          </a:p>
        </p:txBody>
      </p:sp>
      <p:sp>
        <p:nvSpPr>
          <p:cNvPr id="65" name="AutoShape 8"/>
          <p:cNvSpPr>
            <a:spLocks noChangeArrowheads="1"/>
          </p:cNvSpPr>
          <p:nvPr/>
        </p:nvSpPr>
        <p:spPr bwMode="auto">
          <a:xfrm>
            <a:off x="8764588" y="3406357"/>
            <a:ext cx="922337" cy="287338"/>
          </a:xfrm>
          <a:prstGeom prst="notchedRightArrow">
            <a:avLst>
              <a:gd name="adj1" fmla="val 50000"/>
              <a:gd name="adj2" fmla="val 6891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6" name="AutoShape 9"/>
          <p:cNvSpPr>
            <a:spLocks noChangeArrowheads="1"/>
          </p:cNvSpPr>
          <p:nvPr/>
        </p:nvSpPr>
        <p:spPr bwMode="auto">
          <a:xfrm rot="7670773">
            <a:off x="5183980" y="2508251"/>
            <a:ext cx="503237" cy="334962"/>
          </a:xfrm>
          <a:prstGeom prst="notchedRightArrow">
            <a:avLst>
              <a:gd name="adj1" fmla="val 50000"/>
              <a:gd name="adj2" fmla="val 69074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8" name="AutoShape 14"/>
          <p:cNvSpPr>
            <a:spLocks/>
          </p:cNvSpPr>
          <p:nvPr/>
        </p:nvSpPr>
        <p:spPr bwMode="auto">
          <a:xfrm rot="5400000">
            <a:off x="5888080" y="3300385"/>
            <a:ext cx="431800" cy="3633788"/>
          </a:xfrm>
          <a:prstGeom prst="rightBrace">
            <a:avLst>
              <a:gd name="adj1" fmla="val 49986"/>
              <a:gd name="adj2" fmla="val 50000"/>
            </a:avLst>
          </a:prstGeom>
          <a:noFill/>
          <a:ln w="317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9" name="AutoShape 15"/>
          <p:cNvSpPr>
            <a:spLocks noChangeArrowheads="1"/>
          </p:cNvSpPr>
          <p:nvPr/>
        </p:nvSpPr>
        <p:spPr bwMode="auto">
          <a:xfrm>
            <a:off x="7974849" y="5987950"/>
            <a:ext cx="600075" cy="365125"/>
          </a:xfrm>
          <a:prstGeom prst="notchedRightArrow">
            <a:avLst>
              <a:gd name="adj1" fmla="val 50000"/>
              <a:gd name="adj2" fmla="val 34201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" name="AutoShape 18"/>
          <p:cNvSpPr>
            <a:spLocks noChangeArrowheads="1"/>
          </p:cNvSpPr>
          <p:nvPr/>
        </p:nvSpPr>
        <p:spPr bwMode="auto">
          <a:xfrm rot="3612972">
            <a:off x="6638131" y="2505869"/>
            <a:ext cx="433388" cy="336550"/>
          </a:xfrm>
          <a:prstGeom prst="notchedRightArrow">
            <a:avLst>
              <a:gd name="adj1" fmla="val 50000"/>
              <a:gd name="adj2" fmla="val 34214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2" name="Rectangle 20"/>
          <p:cNvSpPr>
            <a:spLocks noChangeArrowheads="1"/>
          </p:cNvSpPr>
          <p:nvPr/>
        </p:nvSpPr>
        <p:spPr bwMode="auto">
          <a:xfrm>
            <a:off x="8574924" y="5117279"/>
            <a:ext cx="1171576" cy="1481992"/>
          </a:xfrm>
          <a:prstGeom prst="rect">
            <a:avLst/>
          </a:prstGeom>
          <a:solidFill>
            <a:srgbClr val="99FF33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none" anchor="t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</a:t>
            </a:r>
            <a:endParaRPr lang="zh-CN" altLang="en-US" sz="1800" b="1" dirty="0">
              <a:solidFill>
                <a:srgbClr val="21409A"/>
              </a:solidFill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3" name="AutoShape 25"/>
          <p:cNvSpPr>
            <a:spLocks noChangeArrowheads="1"/>
          </p:cNvSpPr>
          <p:nvPr/>
        </p:nvSpPr>
        <p:spPr bwMode="auto">
          <a:xfrm rot="10800000">
            <a:off x="2636598" y="3406357"/>
            <a:ext cx="935038" cy="287338"/>
          </a:xfrm>
          <a:prstGeom prst="notchedRightArrow">
            <a:avLst>
              <a:gd name="adj1" fmla="val 50000"/>
              <a:gd name="adj2" fmla="val 43916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 rot="16200000">
            <a:off x="441493" y="2976562"/>
            <a:ext cx="1500187" cy="1173163"/>
          </a:xfrm>
          <a:prstGeom prst="rect">
            <a:avLst/>
          </a:prstGeom>
          <a:solidFill>
            <a:srgbClr val="99FF33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vert="eaVert" wrap="none" anchor="t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</a:t>
            </a:r>
          </a:p>
        </p:txBody>
      </p:sp>
      <p:sp>
        <p:nvSpPr>
          <p:cNvPr id="75" name="AutoShape 29"/>
          <p:cNvSpPr>
            <a:spLocks noChangeArrowheads="1"/>
          </p:cNvSpPr>
          <p:nvPr/>
        </p:nvSpPr>
        <p:spPr bwMode="auto">
          <a:xfrm rot="5400000">
            <a:off x="5847599" y="5495104"/>
            <a:ext cx="503238" cy="287337"/>
          </a:xfrm>
          <a:prstGeom prst="notchedRightArrow">
            <a:avLst>
              <a:gd name="adj1" fmla="val 50000"/>
              <a:gd name="adj2" fmla="val 43777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8" name="Text Box 35"/>
          <p:cNvSpPr txBox="1">
            <a:spLocks noChangeArrowheads="1"/>
          </p:cNvSpPr>
          <p:nvPr/>
        </p:nvSpPr>
        <p:spPr bwMode="auto">
          <a:xfrm>
            <a:off x="1857786" y="2808288"/>
            <a:ext cx="1605242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CND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9" name="Text Box 37"/>
          <p:cNvSpPr txBox="1">
            <a:spLocks noChangeArrowheads="1"/>
          </p:cNvSpPr>
          <p:nvPr/>
        </p:nvSpPr>
        <p:spPr bwMode="auto">
          <a:xfrm>
            <a:off x="1878461" y="3749675"/>
            <a:ext cx="1584567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0" name="Picture 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3275" y="2606698"/>
            <a:ext cx="1967950" cy="192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 Box 51"/>
          <p:cNvSpPr txBox="1">
            <a:spLocks noChangeArrowheads="1"/>
          </p:cNvSpPr>
          <p:nvPr/>
        </p:nvSpPr>
        <p:spPr bwMode="auto">
          <a:xfrm>
            <a:off x="5280179" y="4523338"/>
            <a:ext cx="1795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0065B0"/>
                </a:solidFill>
                <a:latin typeface="+mn-lt"/>
              </a:rPr>
              <a:t>Worldwide Sourcing</a:t>
            </a:r>
          </a:p>
        </p:txBody>
      </p:sp>
      <p:sp>
        <p:nvSpPr>
          <p:cNvPr id="85" name="TextBox 102"/>
          <p:cNvSpPr txBox="1">
            <a:spLocks noChangeArrowheads="1"/>
          </p:cNvSpPr>
          <p:nvPr/>
        </p:nvSpPr>
        <p:spPr bwMode="auto">
          <a:xfrm>
            <a:off x="4818513" y="2941637"/>
            <a:ext cx="461665" cy="1902691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vert="eaVert"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solidFill>
                  <a:srgbClr val="0065B0"/>
                </a:solidFill>
                <a:latin typeface="+mn-lt"/>
              </a:rPr>
              <a:t>Sub-Components</a:t>
            </a:r>
          </a:p>
        </p:txBody>
      </p:sp>
      <p:sp>
        <p:nvSpPr>
          <p:cNvPr id="87" name="AutoShape 14"/>
          <p:cNvSpPr>
            <a:spLocks/>
          </p:cNvSpPr>
          <p:nvPr/>
        </p:nvSpPr>
        <p:spPr bwMode="auto">
          <a:xfrm rot="5400000">
            <a:off x="5916613" y="1182688"/>
            <a:ext cx="431800" cy="2406650"/>
          </a:xfrm>
          <a:prstGeom prst="rightBrace">
            <a:avLst>
              <a:gd name="adj1" fmla="val 50033"/>
              <a:gd name="adj2" fmla="val 50000"/>
            </a:avLst>
          </a:prstGeom>
          <a:noFill/>
          <a:ln w="317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0" name="Rectangle 26"/>
          <p:cNvSpPr>
            <a:spLocks noChangeArrowheads="1"/>
          </p:cNvSpPr>
          <p:nvPr/>
        </p:nvSpPr>
        <p:spPr bwMode="auto">
          <a:xfrm rot="16200000">
            <a:off x="10354919" y="2986425"/>
            <a:ext cx="1500186" cy="1171575"/>
          </a:xfrm>
          <a:prstGeom prst="rect">
            <a:avLst/>
          </a:prstGeom>
          <a:solidFill>
            <a:srgbClr val="99FF33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vert="eaVert" wrap="none" anchor="t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</a:t>
            </a:r>
          </a:p>
        </p:txBody>
      </p:sp>
      <p:sp>
        <p:nvSpPr>
          <p:cNvPr id="91" name="右箭头标注 43"/>
          <p:cNvSpPr/>
          <p:nvPr/>
        </p:nvSpPr>
        <p:spPr>
          <a:xfrm>
            <a:off x="3463517" y="5835550"/>
            <a:ext cx="1978373" cy="665163"/>
          </a:xfrm>
          <a:prstGeom prst="rightArrowCallout">
            <a:avLst/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0070C0"/>
                </a:solidFill>
                <a:ea typeface="Microsoft YaHei" panose="020B0503020204020204" pitchFamily="34" charset="-122"/>
              </a:rPr>
              <a:t>OZ Optics Canada</a:t>
            </a:r>
            <a:endParaRPr lang="zh-CN" altLang="en-US" sz="1600" dirty="0">
              <a:solidFill>
                <a:srgbClr val="0070C0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" name="Rectangle 17"/>
          <p:cNvSpPr>
            <a:spLocks noChangeArrowheads="1"/>
          </p:cNvSpPr>
          <p:nvPr/>
        </p:nvSpPr>
        <p:spPr bwMode="auto">
          <a:xfrm>
            <a:off x="5458661" y="5941913"/>
            <a:ext cx="2462213" cy="431800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0" dirty="0">
                <a:solidFill>
                  <a:srgbClr val="0065B0"/>
                </a:solidFill>
                <a:latin typeface="+mn-lt"/>
              </a:rPr>
              <a:t>R&amp;D/Design/Engineering</a:t>
            </a:r>
            <a:endParaRPr lang="zh-CN" altLang="en-US" sz="1600" b="0" dirty="0">
              <a:solidFill>
                <a:srgbClr val="0065B0"/>
              </a:solidFill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3" name="TextBox 45"/>
          <p:cNvSpPr txBox="1">
            <a:spLocks noChangeArrowheads="1"/>
          </p:cNvSpPr>
          <p:nvPr/>
        </p:nvSpPr>
        <p:spPr bwMode="auto">
          <a:xfrm>
            <a:off x="6980056" y="2965450"/>
            <a:ext cx="461665" cy="1902692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vert="eaVert"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solidFill>
                  <a:srgbClr val="0065B0"/>
                </a:solidFill>
                <a:latin typeface="+mn-lt"/>
              </a:rPr>
              <a:t>Sub-Components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4688" y="1645516"/>
            <a:ext cx="685800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1968" y="2942067"/>
            <a:ext cx="685800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8310" y="2942067"/>
            <a:ext cx="685800" cy="4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6958" y="5941913"/>
            <a:ext cx="685800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7437034" y="1647825"/>
            <a:ext cx="2462212" cy="431800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0" dirty="0">
                <a:solidFill>
                  <a:srgbClr val="0065B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R&amp;D/Design/Engineering</a:t>
            </a:r>
            <a:endParaRPr lang="zh-CN" altLang="en-US" sz="1800" b="0" dirty="0">
              <a:solidFill>
                <a:srgbClr val="0065B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7" name="AutoShape 11"/>
          <p:cNvSpPr>
            <a:spLocks noChangeArrowheads="1"/>
          </p:cNvSpPr>
          <p:nvPr/>
        </p:nvSpPr>
        <p:spPr bwMode="auto">
          <a:xfrm>
            <a:off x="7676461" y="3697288"/>
            <a:ext cx="1098552" cy="795337"/>
          </a:xfrm>
          <a:prstGeom prst="wedgeRoundRectCallout">
            <a:avLst>
              <a:gd name="adj1" fmla="val -69639"/>
              <a:gd name="adj2" fmla="val 25009"/>
              <a:gd name="adj3" fmla="val 16667"/>
            </a:avLst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Made in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Turkey</a:t>
            </a:r>
            <a:endParaRPr lang="zh-CN" altLang="en-US" sz="1800" b="0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4" name="椭圆形标注 100"/>
          <p:cNvSpPr/>
          <p:nvPr/>
        </p:nvSpPr>
        <p:spPr>
          <a:xfrm rot="16200000">
            <a:off x="3702253" y="3562630"/>
            <a:ext cx="730208" cy="1039284"/>
          </a:xfrm>
          <a:prstGeom prst="wedgeRoundRectCallout">
            <a:avLst>
              <a:gd name="adj1" fmla="val -23555"/>
              <a:gd name="adj2" fmla="val 71130"/>
              <a:gd name="adj3" fmla="val 16667"/>
            </a:avLst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0" dirty="0">
                <a:solidFill>
                  <a:srgbClr val="0070C0"/>
                </a:solidFill>
                <a:ea typeface="微软雅黑" pitchFamily="34" charset="-122"/>
                <a:cs typeface="Calibri" pitchFamily="34" charset="0"/>
              </a:rPr>
              <a:t>Made in China</a:t>
            </a:r>
            <a:endParaRPr lang="zh-CN" altLang="en-US" sz="1800" b="0" dirty="0">
              <a:solidFill>
                <a:srgbClr val="0070C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36" name="右箭头标注 43"/>
          <p:cNvSpPr/>
          <p:nvPr/>
        </p:nvSpPr>
        <p:spPr>
          <a:xfrm>
            <a:off x="5458661" y="1505886"/>
            <a:ext cx="1978373" cy="665163"/>
          </a:xfrm>
          <a:prstGeom prst="rightArrowCallout">
            <a:avLst/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0070C0"/>
                </a:solidFill>
                <a:ea typeface="Microsoft YaHei" panose="020B0503020204020204" pitchFamily="34" charset="-122"/>
              </a:rPr>
              <a:t>OZ Optics Canada</a:t>
            </a:r>
            <a:endParaRPr lang="zh-CN" altLang="en-US" sz="1600" dirty="0">
              <a:solidFill>
                <a:srgbClr val="0070C0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8834160" y="2808288"/>
            <a:ext cx="1605242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CND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8854835" y="3749675"/>
            <a:ext cx="1584567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3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2497" y="3253042"/>
            <a:ext cx="945029" cy="9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162" y="3253041"/>
            <a:ext cx="945029" cy="9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4264" y="5477787"/>
            <a:ext cx="945029" cy="9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927923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solidFill>
            <a:schemeClr val="accent3">
              <a:alpha val="35000"/>
            </a:schemeClr>
          </a:solidFill>
        </p:spPr>
        <p:txBody>
          <a:bodyPr/>
          <a:lstStyle/>
          <a:p>
            <a:r>
              <a:rPr lang="en-US" dirty="0"/>
              <a:t>Superior Technology </a:t>
            </a:r>
            <a:br>
              <a:rPr lang="en-US" dirty="0"/>
            </a:br>
            <a:r>
              <a:rPr lang="en-US" dirty="0"/>
              <a:t>Innovative Engineering</a:t>
            </a:r>
          </a:p>
          <a:p>
            <a:r>
              <a:rPr lang="en-US" dirty="0"/>
              <a:t>Competitive Pricing</a:t>
            </a:r>
          </a:p>
          <a:p>
            <a:r>
              <a:rPr lang="en-US" dirty="0"/>
              <a:t>Global Presence</a:t>
            </a:r>
          </a:p>
          <a:p>
            <a:r>
              <a:rPr lang="en-US" dirty="0"/>
              <a:t>Extensive Experience </a:t>
            </a:r>
            <a:br>
              <a:rPr lang="en-US" dirty="0"/>
            </a:br>
            <a:r>
              <a:rPr lang="en-US" dirty="0"/>
              <a:t>in Fiber Optics Manufacturing</a:t>
            </a:r>
          </a:p>
          <a:p>
            <a:r>
              <a:rPr lang="en-US" dirty="0"/>
              <a:t>Exceptional Quality and Service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5054" y="327407"/>
            <a:ext cx="10287000" cy="929504"/>
          </a:xfrm>
        </p:spPr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Marketing &amp; Operation Strategy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Competitive Advantage</a:t>
            </a:r>
          </a:p>
          <a:p>
            <a:endParaRPr lang="en-US" dirty="0"/>
          </a:p>
        </p:txBody>
      </p:sp>
      <p:sp>
        <p:nvSpPr>
          <p:cNvPr id="9" name="Regular Pentagon 8"/>
          <p:cNvSpPr/>
          <p:nvPr/>
        </p:nvSpPr>
        <p:spPr bwMode="auto">
          <a:xfrm>
            <a:off x="5965133" y="978568"/>
            <a:ext cx="5819883" cy="5455759"/>
          </a:xfrm>
          <a:prstGeom prst="pentagon">
            <a:avLst/>
          </a:prstGeom>
          <a:solidFill>
            <a:schemeClr val="accent1"/>
          </a:solidFill>
          <a:ln w="38100" cap="sq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4" name="_s2061"/>
          <p:cNvSpPr>
            <a:spLocks noChangeArrowheads="1"/>
          </p:cNvSpPr>
          <p:nvPr/>
        </p:nvSpPr>
        <p:spPr bwMode="auto">
          <a:xfrm>
            <a:off x="7242390" y="4871279"/>
            <a:ext cx="3265369" cy="1479607"/>
          </a:xfrm>
          <a:prstGeom prst="trapezoid">
            <a:avLst>
              <a:gd name="adj" fmla="val 71668"/>
            </a:avLst>
          </a:prstGeom>
          <a:solidFill>
            <a:srgbClr val="F2CB02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solidFill>
                <a:schemeClr val="bg1"/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63" name="_s2061"/>
          <p:cNvSpPr>
            <a:spLocks noChangeArrowheads="1"/>
          </p:cNvSpPr>
          <p:nvPr/>
        </p:nvSpPr>
        <p:spPr bwMode="auto">
          <a:xfrm rot="17294836">
            <a:off x="8907070" y="3842442"/>
            <a:ext cx="3186201" cy="1410356"/>
          </a:xfrm>
          <a:prstGeom prst="trapezoid">
            <a:avLst>
              <a:gd name="adj" fmla="val 68268"/>
            </a:avLst>
          </a:prstGeom>
          <a:solidFill>
            <a:srgbClr val="F38603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62" name="_s2061"/>
          <p:cNvSpPr>
            <a:spLocks noChangeArrowheads="1"/>
          </p:cNvSpPr>
          <p:nvPr/>
        </p:nvSpPr>
        <p:spPr bwMode="auto">
          <a:xfrm rot="12950558">
            <a:off x="8246988" y="1952492"/>
            <a:ext cx="3254794" cy="1467836"/>
          </a:xfrm>
          <a:prstGeom prst="trapezoid">
            <a:avLst>
              <a:gd name="adj" fmla="val 72387"/>
            </a:avLst>
          </a:prstGeom>
          <a:solidFill>
            <a:srgbClr val="E23C26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34" name="AutoShape 8"/>
          <p:cNvSpPr>
            <a:spLocks noChangeAspect="1" noChangeArrowheads="1" noTextEdit="1"/>
          </p:cNvSpPr>
          <p:nvPr/>
        </p:nvSpPr>
        <p:spPr bwMode="auto">
          <a:xfrm>
            <a:off x="6035275" y="1117697"/>
            <a:ext cx="5396547" cy="541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_s2061"/>
          <p:cNvSpPr>
            <a:spLocks noChangeArrowheads="1"/>
          </p:cNvSpPr>
          <p:nvPr/>
        </p:nvSpPr>
        <p:spPr bwMode="auto">
          <a:xfrm rot="4299366">
            <a:off x="5705537" y="3778962"/>
            <a:ext cx="3211467" cy="1468263"/>
          </a:xfrm>
          <a:prstGeom prst="trapezoid">
            <a:avLst>
              <a:gd name="adj" fmla="val 73460"/>
            </a:avLst>
          </a:prstGeom>
          <a:solidFill>
            <a:srgbClr val="01D8DA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55" name="_s2061"/>
          <p:cNvSpPr>
            <a:spLocks noChangeArrowheads="1"/>
          </p:cNvSpPr>
          <p:nvPr/>
        </p:nvSpPr>
        <p:spPr bwMode="auto">
          <a:xfrm rot="8661217">
            <a:off x="6269668" y="1970120"/>
            <a:ext cx="3291461" cy="1533870"/>
          </a:xfrm>
          <a:prstGeom prst="trapezoid">
            <a:avLst>
              <a:gd name="adj" fmla="val 69347"/>
            </a:avLst>
          </a:prstGeom>
          <a:solidFill>
            <a:srgbClr val="28ABE3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 rot="2172818">
            <a:off x="8493165" y="2063647"/>
            <a:ext cx="309947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Superior Technology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Innovative Engineering</a:t>
            </a:r>
          </a:p>
          <a:p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9371173">
            <a:off x="6056101" y="2132112"/>
            <a:ext cx="3178425" cy="469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Exceptional Quality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And Service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52738" y="5859883"/>
            <a:ext cx="32446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Global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Presence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 rot="17351938">
            <a:off x="9328080" y="4398280"/>
            <a:ext cx="3043265" cy="46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Competitive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Pricing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5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98947">
            <a:off x="9251557" y="2430599"/>
            <a:ext cx="923651" cy="85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330657">
            <a:off x="9838075" y="3997811"/>
            <a:ext cx="889722" cy="86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7836" y="5008961"/>
            <a:ext cx="914477" cy="89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 rot="4306090">
            <a:off x="5312624" y="4392590"/>
            <a:ext cx="320402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Extensive Experience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in Fiber Optics Manufacturing</a:t>
            </a:r>
          </a:p>
        </p:txBody>
      </p:sp>
      <p:pic>
        <p:nvPicPr>
          <p:cNvPr id="50" name="Picture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94878">
            <a:off x="7273179" y="4108975"/>
            <a:ext cx="486405" cy="67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767854">
            <a:off x="7627228" y="2464267"/>
            <a:ext cx="843390" cy="82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gular Pentagon 64"/>
          <p:cNvSpPr/>
          <p:nvPr/>
        </p:nvSpPr>
        <p:spPr bwMode="auto">
          <a:xfrm>
            <a:off x="7746968" y="2897110"/>
            <a:ext cx="2256213" cy="2055890"/>
          </a:xfrm>
          <a:prstGeom prst="pentagon">
            <a:avLst/>
          </a:prstGeom>
          <a:solidFill>
            <a:schemeClr val="accent3"/>
          </a:solidFill>
          <a:ln w="98425" cap="sq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59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8510" y="3641512"/>
            <a:ext cx="1433128" cy="140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13249" y="3407058"/>
            <a:ext cx="1602757" cy="469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70C0"/>
                </a:solidFill>
                <a:latin typeface="+mn-lt"/>
                <a:ea typeface="微软雅黑" panose="020B0503020204020204" pitchFamily="34" charset="-122"/>
                <a:cs typeface="Tahoma" panose="020B0604030504040204" pitchFamily="34" charset="0"/>
              </a:rPr>
              <a:t>Success</a:t>
            </a:r>
            <a:endParaRPr lang="zh-CN" altLang="en-US" b="1" dirty="0">
              <a:solidFill>
                <a:srgbClr val="0070C0"/>
              </a:solidFill>
              <a:latin typeface="+mn-lt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7752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409700"/>
            <a:ext cx="5979061" cy="4218102"/>
          </a:xfrm>
          <a:solidFill>
            <a:schemeClr val="accent3">
              <a:alpha val="35000"/>
            </a:schemeClr>
          </a:solidFill>
        </p:spPr>
        <p:txBody>
          <a:bodyPr numCol="1"/>
          <a:lstStyle/>
          <a:p>
            <a:pPr>
              <a:spcAft>
                <a:spcPts val="600"/>
              </a:spcAft>
              <a:defRPr/>
            </a:pPr>
            <a:r>
              <a:rPr lang="en-US" sz="2400" dirty="0"/>
              <a:t>OZ Optics A.Ş. Company Profile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A.Ş. Core Competencies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A.Ş. Organization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Ltd.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Ltd. Products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Canada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China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Competitive Advantages</a:t>
            </a:r>
          </a:p>
          <a:p>
            <a:pPr>
              <a:spcAft>
                <a:spcPts val="600"/>
              </a:spcAft>
              <a:defRPr/>
            </a:pPr>
            <a:endParaRPr lang="en-US" sz="2400" dirty="0"/>
          </a:p>
          <a:p>
            <a:pPr>
              <a:spcAft>
                <a:spcPts val="60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0363693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0744" y="301602"/>
            <a:ext cx="10287000" cy="1000044"/>
          </a:xfrm>
        </p:spPr>
        <p:txBody>
          <a:bodyPr/>
          <a:lstStyle/>
          <a:p>
            <a:r>
              <a:rPr lang="en-US" altLang="zh-CN" dirty="0"/>
              <a:t>Branch Network</a:t>
            </a:r>
          </a:p>
        </p:txBody>
      </p:sp>
      <p:sp>
        <p:nvSpPr>
          <p:cNvPr id="34" name="AutoShape 8"/>
          <p:cNvSpPr>
            <a:spLocks noChangeAspect="1" noChangeArrowheads="1" noTextEdit="1"/>
          </p:cNvSpPr>
          <p:nvPr/>
        </p:nvSpPr>
        <p:spPr bwMode="auto">
          <a:xfrm>
            <a:off x="3181350" y="1312863"/>
            <a:ext cx="553878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AutoShape 18"/>
          <p:cNvSpPr>
            <a:spLocks noChangeAspect="1" noChangeArrowheads="1" noTextEdit="1"/>
          </p:cNvSpPr>
          <p:nvPr/>
        </p:nvSpPr>
        <p:spPr bwMode="auto">
          <a:xfrm>
            <a:off x="2590800" y="2138363"/>
            <a:ext cx="79930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cxnSp>
        <p:nvCxnSpPr>
          <p:cNvPr id="26" name="_s75782"/>
          <p:cNvCxnSpPr>
            <a:cxnSpLocks noChangeShapeType="1"/>
          </p:cNvCxnSpPr>
          <p:nvPr/>
        </p:nvCxnSpPr>
        <p:spPr bwMode="auto">
          <a:xfrm rot="5400000" flipH="1">
            <a:off x="6913880" y="2675786"/>
            <a:ext cx="863600" cy="2152166"/>
          </a:xfrm>
          <a:prstGeom prst="bentConnector3">
            <a:avLst>
              <a:gd name="adj1" fmla="val 36254"/>
            </a:avLst>
          </a:prstGeom>
          <a:noFill/>
          <a:ln w="25400">
            <a:solidFill>
              <a:srgbClr val="2140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_s75783"/>
          <p:cNvCxnSpPr>
            <a:cxnSpLocks noChangeShapeType="1"/>
          </p:cNvCxnSpPr>
          <p:nvPr/>
        </p:nvCxnSpPr>
        <p:spPr bwMode="auto">
          <a:xfrm rot="16200000">
            <a:off x="4764157" y="2680205"/>
            <a:ext cx="863600" cy="2149723"/>
          </a:xfrm>
          <a:prstGeom prst="bentConnector3">
            <a:avLst>
              <a:gd name="adj1" fmla="val 36254"/>
            </a:avLst>
          </a:prstGeom>
          <a:noFill/>
          <a:ln w="25400">
            <a:solidFill>
              <a:srgbClr val="2140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" name="图片 7578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213" r="-2" b="218"/>
          <a:stretch/>
        </p:blipFill>
        <p:spPr bwMode="auto">
          <a:xfrm>
            <a:off x="3297954" y="1256821"/>
            <a:ext cx="5946948" cy="2427326"/>
          </a:xfrm>
          <a:prstGeom prst="rect">
            <a:avLst/>
          </a:prstGeom>
          <a:solidFill>
            <a:srgbClr val="21409A"/>
          </a:solidFill>
          <a:ln w="28575">
            <a:solidFill>
              <a:srgbClr val="21409A"/>
            </a:solidFill>
            <a:miter lim="800000"/>
            <a:headEnd/>
            <a:tailEnd/>
          </a:ln>
        </p:spPr>
      </p:pic>
      <p:sp>
        <p:nvSpPr>
          <p:cNvPr id="55" name="矩形 75791"/>
          <p:cNvSpPr>
            <a:spLocks noChangeArrowheads="1"/>
          </p:cNvSpPr>
          <p:nvPr/>
        </p:nvSpPr>
        <p:spPr bwMode="auto">
          <a:xfrm>
            <a:off x="3297954" y="3346133"/>
            <a:ext cx="5946948" cy="33910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OPTICS CANADA 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(Headquarters)</a:t>
            </a:r>
            <a:endParaRPr lang="zh-CN" altLang="en-US" sz="1600" b="0" dirty="0">
              <a:solidFill>
                <a:srgbClr val="21409A"/>
              </a:solidFill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2994" b="14753"/>
          <a:stretch/>
        </p:blipFill>
        <p:spPr bwMode="auto">
          <a:xfrm>
            <a:off x="2281885" y="4111634"/>
            <a:ext cx="3708098" cy="2394581"/>
          </a:xfrm>
          <a:prstGeom prst="rect">
            <a:avLst/>
          </a:prstGeom>
          <a:solidFill>
            <a:srgbClr val="21409A"/>
          </a:solidFill>
          <a:ln w="28575">
            <a:solidFill>
              <a:srgbClr val="21409A"/>
            </a:solidFill>
            <a:miter lim="800000"/>
            <a:headEnd/>
            <a:tailEnd/>
          </a:ln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0" r="4902" b="6912"/>
          <a:stretch/>
        </p:blipFill>
        <p:spPr bwMode="auto">
          <a:xfrm>
            <a:off x="6587293" y="4111634"/>
            <a:ext cx="3700670" cy="2394582"/>
          </a:xfrm>
          <a:prstGeom prst="rect">
            <a:avLst/>
          </a:prstGeom>
          <a:solidFill>
            <a:srgbClr val="21409A"/>
          </a:solidFill>
          <a:ln w="28575">
            <a:solidFill>
              <a:srgbClr val="21409A"/>
            </a:solidFill>
            <a:miter lim="800000"/>
            <a:headEnd/>
            <a:tailEnd/>
          </a:ln>
        </p:spPr>
      </p:pic>
      <p:sp>
        <p:nvSpPr>
          <p:cNvPr id="19" name="矩形 75791"/>
          <p:cNvSpPr>
            <a:spLocks noChangeArrowheads="1"/>
          </p:cNvSpPr>
          <p:nvPr/>
        </p:nvSpPr>
        <p:spPr bwMode="auto">
          <a:xfrm>
            <a:off x="2281885" y="6169548"/>
            <a:ext cx="3708098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OPTICS TURKEY 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(Turkey Factory)</a:t>
            </a:r>
          </a:p>
        </p:txBody>
      </p:sp>
      <p:sp>
        <p:nvSpPr>
          <p:cNvPr id="20" name="矩形 75791"/>
          <p:cNvSpPr>
            <a:spLocks noChangeArrowheads="1"/>
          </p:cNvSpPr>
          <p:nvPr/>
        </p:nvSpPr>
        <p:spPr bwMode="auto">
          <a:xfrm>
            <a:off x="6579705" y="6169548"/>
            <a:ext cx="3715846" cy="33910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OPTICS CHINA 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(</a:t>
            </a:r>
            <a:r>
              <a:rPr lang="en-US" altLang="zh-CN" sz="1600" b="0" dirty="0" err="1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Jiaxing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 Factory)</a:t>
            </a:r>
          </a:p>
        </p:txBody>
      </p:sp>
    </p:spTree>
    <p:extLst>
      <p:ext uri="{BB962C8B-B14F-4D97-AF65-F5344CB8AC3E}">
        <p14:creationId xmlns:p14="http://schemas.microsoft.com/office/powerpoint/2010/main" val="1979985582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2936" y="1409700"/>
            <a:ext cx="10593764" cy="5067300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900" dirty="0"/>
              <a:t>OZ Optics A.Ş. manufacturing facility founded in 2000 in </a:t>
            </a:r>
            <a:br>
              <a:rPr lang="en-US" sz="1900" dirty="0"/>
            </a:br>
            <a:r>
              <a:rPr lang="en-US" sz="1900" dirty="0"/>
              <a:t>Aegean Free Zone </a:t>
            </a:r>
            <a:r>
              <a:rPr lang="en-US" sz="1900" dirty="0" err="1"/>
              <a:t>Gaziemir</a:t>
            </a:r>
            <a:r>
              <a:rPr lang="en-US" sz="1900" dirty="0"/>
              <a:t>, Izmir.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OZ Optics A.S. manufactures high-tech and high quality systems for export.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OZ Optics A.S. expanded its capacity and organization in Izmir with </a:t>
            </a:r>
            <a:br>
              <a:rPr lang="en-US" sz="1900" dirty="0"/>
            </a:br>
            <a:r>
              <a:rPr lang="en-US" sz="1900" dirty="0"/>
              <a:t>building and machinery investments starting in 2021. 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OZ Optics A.Ş. also plans to supply fiber systems for the Defense Industry </a:t>
            </a:r>
            <a:br>
              <a:rPr lang="en-US" sz="1900" dirty="0"/>
            </a:br>
            <a:r>
              <a:rPr lang="en-US" sz="1900" dirty="0"/>
              <a:t>in Turkey, in addition to the export portfolio with capacity </a:t>
            </a:r>
            <a:br>
              <a:rPr lang="en-US" sz="1900" dirty="0"/>
            </a:br>
            <a:r>
              <a:rPr lang="en-US" sz="1900" dirty="0"/>
              <a:t>increases from its 3,100 m</a:t>
            </a:r>
            <a:r>
              <a:rPr lang="en-US" sz="1800" baseline="30000" dirty="0"/>
              <a:t>2</a:t>
            </a:r>
            <a:r>
              <a:rPr lang="en-US" sz="1900" dirty="0"/>
              <a:t> production facility.</a:t>
            </a:r>
          </a:p>
          <a:p>
            <a:pPr>
              <a:spcAft>
                <a:spcPts val="600"/>
              </a:spcAft>
            </a:pPr>
            <a:endParaRPr lang="en-US" sz="1900" dirty="0"/>
          </a:p>
        </p:txBody>
      </p:sp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08" y="4329520"/>
            <a:ext cx="2971014" cy="2122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 b="12336"/>
          <a:stretch/>
        </p:blipFill>
        <p:spPr bwMode="auto">
          <a:xfrm>
            <a:off x="9254657" y="3857669"/>
            <a:ext cx="2167979" cy="2594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5" y="4333451"/>
            <a:ext cx="4766839" cy="2128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OZ Optics A.Ş. Company Profile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76420" y="1168401"/>
            <a:ext cx="9448125" cy="2181302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800" dirty="0"/>
              <a:t>OZ Optics A.S. is the first producer of fiber systems in </a:t>
            </a:r>
            <a:br>
              <a:rPr lang="en-US" sz="1800" dirty="0"/>
            </a:br>
            <a:r>
              <a:rPr lang="en-US" sz="1800" dirty="0"/>
              <a:t>Turkey with its experienced and well-trained staff </a:t>
            </a:r>
          </a:p>
          <a:p>
            <a:pPr>
              <a:spcAft>
                <a:spcPts val="0"/>
              </a:spcAft>
            </a:pPr>
            <a:r>
              <a:rPr lang="en-US" sz="1800" dirty="0"/>
              <a:t>Total 141+ employees as of April 2024.</a:t>
            </a:r>
          </a:p>
          <a:p>
            <a:pPr>
              <a:spcAft>
                <a:spcPts val="0"/>
              </a:spcAft>
            </a:pPr>
            <a:r>
              <a:rPr lang="en-US" sz="1800" dirty="0"/>
              <a:t>2 employees with a PhD., 5 MSc., 24 with engineering degrees.  </a:t>
            </a:r>
            <a:br>
              <a:rPr lang="en-US" sz="1800" dirty="0"/>
            </a:br>
            <a:r>
              <a:rPr lang="en-US" sz="1800" dirty="0"/>
              <a:t>In addition we have 31 employees with university and higher education </a:t>
            </a:r>
            <a:br>
              <a:rPr lang="en-US" sz="1800" dirty="0"/>
            </a:br>
            <a:r>
              <a:rPr lang="en-US" sz="1800" dirty="0"/>
              <a:t>institutions degrees from non-engineering departments.</a:t>
            </a:r>
          </a:p>
          <a:p>
            <a:pPr>
              <a:spcAft>
                <a:spcPts val="0"/>
              </a:spcAft>
            </a:pPr>
            <a:r>
              <a:rPr lang="en-US" sz="1800" dirty="0"/>
              <a:t>All Engineers and all critical operators are trained in Canada for 3-6 months.</a:t>
            </a:r>
          </a:p>
          <a:p>
            <a:pPr>
              <a:spcAft>
                <a:spcPts val="0"/>
              </a:spcAft>
            </a:pPr>
            <a:endParaRPr lang="en-US" sz="19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OZ Optics A.Ş. Organization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310350" y="3393519"/>
            <a:ext cx="3522503" cy="338554"/>
          </a:xfrm>
          <a:prstGeom prst="rect">
            <a:avLst/>
          </a:prstGeom>
          <a:solidFill>
            <a:srgbClr val="1C3F96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 anchorCtr="0">
            <a:spAutoFit/>
          </a:bodyPr>
          <a:lstStyle/>
          <a:p>
            <a:pPr algn="ctr">
              <a:defRPr/>
            </a:pPr>
            <a:r>
              <a:rPr lang="en-US" altLang="zh-CN" sz="1600" dirty="0">
                <a:solidFill>
                  <a:srgbClr val="FFFF66"/>
                </a:solidFill>
                <a:ea typeface="SimHei" pitchFamily="49" charset="-122"/>
              </a:rPr>
              <a:t>OZ Optics A.Ş. Organization Chart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8AE953-C932-6DDF-4437-13F29173E5D8}"/>
              </a:ext>
            </a:extLst>
          </p:cNvPr>
          <p:cNvGrpSpPr/>
          <p:nvPr/>
        </p:nvGrpSpPr>
        <p:grpSpPr>
          <a:xfrm>
            <a:off x="4914240" y="3885187"/>
            <a:ext cx="2348657" cy="462256"/>
            <a:chOff x="6409494" y="3986510"/>
            <a:chExt cx="1557944" cy="46225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7F567D2-92E9-66B9-CD4A-3F6D740AB015}"/>
                </a:ext>
              </a:extLst>
            </p:cNvPr>
            <p:cNvSpPr/>
            <p:nvPr/>
          </p:nvSpPr>
          <p:spPr bwMode="auto">
            <a:xfrm>
              <a:off x="6409494" y="3986510"/>
              <a:ext cx="1423359" cy="45358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tr-TR" sz="11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General Manager</a:t>
              </a: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F001B-5C11-D3BF-9472-205E46F61FFC}"/>
                </a:ext>
              </a:extLst>
            </p:cNvPr>
            <p:cNvSpPr/>
            <p:nvPr/>
          </p:nvSpPr>
          <p:spPr bwMode="auto">
            <a:xfrm>
              <a:off x="6544079" y="4275537"/>
              <a:ext cx="1423359" cy="173229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Onur Koca</a:t>
              </a:r>
              <a:endParaRPr kumimoji="0" lang="tr-TR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25386D-7F9F-AD72-2BEB-846EF19C26DC}"/>
              </a:ext>
            </a:extLst>
          </p:cNvPr>
          <p:cNvGrpSpPr/>
          <p:nvPr/>
        </p:nvGrpSpPr>
        <p:grpSpPr>
          <a:xfrm>
            <a:off x="1623105" y="4535018"/>
            <a:ext cx="2055990" cy="453587"/>
            <a:chOff x="3697925" y="4665121"/>
            <a:chExt cx="1535432" cy="45358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10B352F-B312-D699-1370-254BFFD33904}"/>
                </a:ext>
              </a:extLst>
            </p:cNvPr>
            <p:cNvSpPr/>
            <p:nvPr/>
          </p:nvSpPr>
          <p:spPr bwMode="auto">
            <a:xfrm>
              <a:off x="3697925" y="4665121"/>
              <a:ext cx="1423359" cy="45358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tr-TR" sz="11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Assistant</a:t>
              </a:r>
              <a:r>
                <a:rPr kumimoji="0" lang="tr-TR" sz="11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General Manager</a:t>
              </a: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55FFDA7-9B5A-3C5C-4551-97110966AFD9}"/>
                </a:ext>
              </a:extLst>
            </p:cNvPr>
            <p:cNvSpPr/>
            <p:nvPr/>
          </p:nvSpPr>
          <p:spPr bwMode="auto">
            <a:xfrm>
              <a:off x="3809998" y="4945479"/>
              <a:ext cx="1423359" cy="173229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lang="en-US" sz="1050" b="0" dirty="0">
                  <a:solidFill>
                    <a:schemeClr val="bg1"/>
                  </a:solidFill>
                  <a:latin typeface="Arial" pitchFamily="34" charset="0"/>
                </a:rPr>
                <a:t>Hakan </a:t>
              </a:r>
              <a:r>
                <a:rPr lang="en-US" sz="1050" b="0" dirty="0" err="1">
                  <a:solidFill>
                    <a:schemeClr val="bg1"/>
                  </a:solidFill>
                  <a:latin typeface="Arial" pitchFamily="34" charset="0"/>
                </a:rPr>
                <a:t>İşmal</a:t>
              </a:r>
              <a:endParaRPr kumimoji="0" lang="tr-TR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C7CF5D-8D5F-C719-9E67-F4378F26EA57}"/>
              </a:ext>
            </a:extLst>
          </p:cNvPr>
          <p:cNvGrpSpPr/>
          <p:nvPr/>
        </p:nvGrpSpPr>
        <p:grpSpPr>
          <a:xfrm>
            <a:off x="5033499" y="4535018"/>
            <a:ext cx="2055993" cy="453587"/>
            <a:chOff x="3697924" y="4665121"/>
            <a:chExt cx="1535434" cy="4535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C36221F-CEFB-D5C3-3777-C0D36BD7A69F}"/>
                </a:ext>
              </a:extLst>
            </p:cNvPr>
            <p:cNvSpPr/>
            <p:nvPr/>
          </p:nvSpPr>
          <p:spPr bwMode="auto">
            <a:xfrm>
              <a:off x="3697924" y="4665121"/>
              <a:ext cx="1423359" cy="45358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tr-TR" sz="11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Executive</a:t>
              </a:r>
              <a:r>
                <a:rPr kumimoji="0" lang="tr-TR" sz="11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tr-TR" sz="11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Assistant</a:t>
              </a: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B48FE90-1FAE-35ED-5B90-865D26310B97}"/>
                </a:ext>
              </a:extLst>
            </p:cNvPr>
            <p:cNvSpPr/>
            <p:nvPr/>
          </p:nvSpPr>
          <p:spPr bwMode="auto">
            <a:xfrm>
              <a:off x="3809998" y="4945479"/>
              <a:ext cx="1423359" cy="173229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Işınsu</a:t>
              </a: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İmaret</a:t>
              </a:r>
              <a:endParaRPr kumimoji="0" lang="tr-TR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8A2096-9D4D-59D2-97B6-1876FD3ACD7D}"/>
              </a:ext>
            </a:extLst>
          </p:cNvPr>
          <p:cNvGrpSpPr/>
          <p:nvPr/>
        </p:nvGrpSpPr>
        <p:grpSpPr>
          <a:xfrm>
            <a:off x="8658595" y="4535018"/>
            <a:ext cx="2055993" cy="453587"/>
            <a:chOff x="3697924" y="4665121"/>
            <a:chExt cx="1535434" cy="45358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CA2DB0E-C80C-819C-1BF2-75D0C8DB52AD}"/>
                </a:ext>
              </a:extLst>
            </p:cNvPr>
            <p:cNvSpPr/>
            <p:nvPr/>
          </p:nvSpPr>
          <p:spPr bwMode="auto">
            <a:xfrm>
              <a:off x="3697924" y="4665121"/>
              <a:ext cx="1423359" cy="45358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tr-TR" sz="11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Assistant</a:t>
              </a:r>
              <a:r>
                <a:rPr kumimoji="0" lang="tr-TR" sz="11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General Manager</a:t>
              </a: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CFFAC8-4192-E260-AF58-3D7D88EEAF05}"/>
                </a:ext>
              </a:extLst>
            </p:cNvPr>
            <p:cNvSpPr/>
            <p:nvPr/>
          </p:nvSpPr>
          <p:spPr bwMode="auto">
            <a:xfrm>
              <a:off x="3809998" y="4945479"/>
              <a:ext cx="1423359" cy="173229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Taner Akman</a:t>
              </a:r>
              <a:endParaRPr kumimoji="0" lang="tr-TR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EBD432E-0658-3467-FBC8-8A71D0E3AAF0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 bwMode="auto">
          <a:xfrm rot="5400000">
            <a:off x="4183473" y="2731368"/>
            <a:ext cx="196244" cy="3411057"/>
          </a:xfrm>
          <a:prstGeom prst="bentConnector3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BADE5F23-140F-149E-DC01-8277A4994715}"/>
              </a:ext>
            </a:extLst>
          </p:cNvPr>
          <p:cNvCxnSpPr>
            <a:cxnSpLocks/>
            <a:stCxn id="4" idx="2"/>
            <a:endCxn id="23" idx="0"/>
          </p:cNvCxnSpPr>
          <p:nvPr/>
        </p:nvCxnSpPr>
        <p:spPr bwMode="auto">
          <a:xfrm rot="16200000" flipH="1">
            <a:off x="7701218" y="2624680"/>
            <a:ext cx="196244" cy="3624432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E37D6222-BEC5-5B12-3CC4-E25CCD24004A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 bwMode="auto">
          <a:xfrm rot="5400000">
            <a:off x="5888670" y="4436565"/>
            <a:ext cx="196244" cy="66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FC6D15-6DC9-ADF7-B71A-72A2A4BDAB52}"/>
              </a:ext>
            </a:extLst>
          </p:cNvPr>
          <p:cNvGrpSpPr/>
          <p:nvPr/>
        </p:nvGrpSpPr>
        <p:grpSpPr>
          <a:xfrm>
            <a:off x="59997" y="5515315"/>
            <a:ext cx="1281434" cy="447245"/>
            <a:chOff x="25493" y="5385925"/>
            <a:chExt cx="1281434" cy="44724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471C211-49DD-6826-9E26-0BB511A3EBDA}"/>
                </a:ext>
              </a:extLst>
            </p:cNvPr>
            <p:cNvSpPr/>
            <p:nvPr/>
          </p:nvSpPr>
          <p:spPr bwMode="auto">
            <a:xfrm>
              <a:off x="25493" y="5385925"/>
              <a:ext cx="1240156" cy="44724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Supply Chain &amp; Logistics Manager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8BFADFF-96C1-AA9E-1D7C-1E3A79F405A5}"/>
                </a:ext>
              </a:extLst>
            </p:cNvPr>
            <p:cNvSpPr/>
            <p:nvPr/>
          </p:nvSpPr>
          <p:spPr bwMode="auto">
            <a:xfrm>
              <a:off x="179512" y="5662363"/>
              <a:ext cx="1127415" cy="170807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Mehmet Ekren</a:t>
              </a: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FEE5A6B-F297-09B1-AA40-2D1BE89E2388}"/>
              </a:ext>
            </a:extLst>
          </p:cNvPr>
          <p:cNvGrpSpPr/>
          <p:nvPr/>
        </p:nvGrpSpPr>
        <p:grpSpPr>
          <a:xfrm>
            <a:off x="1395120" y="5515315"/>
            <a:ext cx="1281434" cy="447245"/>
            <a:chOff x="1395120" y="5385925"/>
            <a:chExt cx="1281434" cy="44724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5D96E75-88BE-9C30-F4A1-6DB357EB1E2E}"/>
                </a:ext>
              </a:extLst>
            </p:cNvPr>
            <p:cNvSpPr/>
            <p:nvPr/>
          </p:nvSpPr>
          <p:spPr bwMode="auto">
            <a:xfrm>
              <a:off x="1395120" y="5385925"/>
              <a:ext cx="1240156" cy="44724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Planning Manager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F037B5B-685A-DAFF-6D31-56F9CFA63C86}"/>
                </a:ext>
              </a:extLst>
            </p:cNvPr>
            <p:cNvSpPr/>
            <p:nvPr/>
          </p:nvSpPr>
          <p:spPr bwMode="auto">
            <a:xfrm>
              <a:off x="1549139" y="5662363"/>
              <a:ext cx="1127415" cy="170807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</a:rPr>
                <a:t>Gül Keresteci</a:t>
              </a: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F23AEAE-5302-3A66-8FD7-305C224654F4}"/>
              </a:ext>
            </a:extLst>
          </p:cNvPr>
          <p:cNvGrpSpPr/>
          <p:nvPr/>
        </p:nvGrpSpPr>
        <p:grpSpPr>
          <a:xfrm>
            <a:off x="2740459" y="5515315"/>
            <a:ext cx="1281434" cy="447245"/>
            <a:chOff x="2766337" y="5385925"/>
            <a:chExt cx="1281434" cy="447245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6A5355B-34CC-6CC9-EFCF-743D5A40851C}"/>
                </a:ext>
              </a:extLst>
            </p:cNvPr>
            <p:cNvSpPr/>
            <p:nvPr/>
          </p:nvSpPr>
          <p:spPr bwMode="auto">
            <a:xfrm>
              <a:off x="2766337" y="5385925"/>
              <a:ext cx="1240156" cy="44724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Engineering Manager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4B1F154-C74E-09E1-C068-C132B1D03802}"/>
                </a:ext>
              </a:extLst>
            </p:cNvPr>
            <p:cNvSpPr/>
            <p:nvPr/>
          </p:nvSpPr>
          <p:spPr bwMode="auto">
            <a:xfrm>
              <a:off x="2920356" y="5662363"/>
              <a:ext cx="1127415" cy="170807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TBA</a:t>
              </a: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F37E03E-639B-97DB-421C-2CB10A3B7761}"/>
              </a:ext>
            </a:extLst>
          </p:cNvPr>
          <p:cNvGrpSpPr/>
          <p:nvPr/>
        </p:nvGrpSpPr>
        <p:grpSpPr>
          <a:xfrm>
            <a:off x="4075581" y="5515315"/>
            <a:ext cx="1281435" cy="447245"/>
            <a:chOff x="4135963" y="5385925"/>
            <a:chExt cx="1281435" cy="44724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7FB39FD-126D-DC88-5EAA-058EE73EB191}"/>
                </a:ext>
              </a:extLst>
            </p:cNvPr>
            <p:cNvSpPr/>
            <p:nvPr/>
          </p:nvSpPr>
          <p:spPr bwMode="auto">
            <a:xfrm>
              <a:off x="4135963" y="5385925"/>
              <a:ext cx="1240156" cy="44724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Production Planning Manager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9CBA7FA7-F6AA-FCDA-13B3-59A1BF21E2CD}"/>
                </a:ext>
              </a:extLst>
            </p:cNvPr>
            <p:cNvSpPr/>
            <p:nvPr/>
          </p:nvSpPr>
          <p:spPr bwMode="auto">
            <a:xfrm>
              <a:off x="4289983" y="5662363"/>
              <a:ext cx="1127415" cy="170807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</a:rPr>
                <a:t>Murat </a:t>
              </a:r>
              <a:r>
                <a:rPr lang="en-US" sz="800" b="0" dirty="0" err="1">
                  <a:solidFill>
                    <a:schemeClr val="bg1"/>
                  </a:solidFill>
                  <a:latin typeface="Arial" pitchFamily="34" charset="0"/>
                </a:rPr>
                <a:t>Gürel</a:t>
              </a: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375BC29-2A9F-B1AC-FDFA-AB0B1EC8ECFF}"/>
              </a:ext>
            </a:extLst>
          </p:cNvPr>
          <p:cNvGrpSpPr/>
          <p:nvPr/>
        </p:nvGrpSpPr>
        <p:grpSpPr>
          <a:xfrm>
            <a:off x="5436583" y="5515315"/>
            <a:ext cx="1281434" cy="447245"/>
            <a:chOff x="5505591" y="5385925"/>
            <a:chExt cx="1281434" cy="44724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6E31520-EE6D-A3C4-09B9-D108604D2ED1}"/>
                </a:ext>
              </a:extLst>
            </p:cNvPr>
            <p:cNvSpPr/>
            <p:nvPr/>
          </p:nvSpPr>
          <p:spPr bwMode="auto">
            <a:xfrm>
              <a:off x="5505591" y="5385925"/>
              <a:ext cx="1240156" cy="44724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Quality Assurance &amp; Compliance Manager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C70C5A3-C0BB-4C16-2A2B-BC21F65899DC}"/>
                </a:ext>
              </a:extLst>
            </p:cNvPr>
            <p:cNvSpPr/>
            <p:nvPr/>
          </p:nvSpPr>
          <p:spPr bwMode="auto">
            <a:xfrm>
              <a:off x="5659610" y="5662363"/>
              <a:ext cx="1127415" cy="170807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</a:rPr>
                <a:t>Ayşe </a:t>
              </a:r>
              <a:r>
                <a:rPr lang="en-US" sz="800" b="0" dirty="0" err="1">
                  <a:solidFill>
                    <a:schemeClr val="bg1"/>
                  </a:solidFill>
                  <a:latin typeface="Arial" pitchFamily="34" charset="0"/>
                </a:rPr>
                <a:t>Tellioğlu</a:t>
              </a: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AF732B3-A5EC-DF99-ACCD-F2108D815AE3}"/>
              </a:ext>
            </a:extLst>
          </p:cNvPr>
          <p:cNvGrpSpPr/>
          <p:nvPr/>
        </p:nvGrpSpPr>
        <p:grpSpPr>
          <a:xfrm>
            <a:off x="6781387" y="5515315"/>
            <a:ext cx="1281434" cy="447245"/>
            <a:chOff x="6876279" y="5385925"/>
            <a:chExt cx="1281434" cy="44724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4088C890-2B85-9F32-E739-2C38B6C97AF9}"/>
                </a:ext>
              </a:extLst>
            </p:cNvPr>
            <p:cNvSpPr/>
            <p:nvPr/>
          </p:nvSpPr>
          <p:spPr bwMode="auto">
            <a:xfrm>
              <a:off x="6876279" y="5385925"/>
              <a:ext cx="1240156" cy="44724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tr-TR" sz="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Sales</a:t>
              </a:r>
              <a:r>
                <a:rPr kumimoji="0" lang="tr-TR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&amp; Marketing Manager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39FCFDF-3588-9640-9247-346698007A95}"/>
                </a:ext>
              </a:extLst>
            </p:cNvPr>
            <p:cNvSpPr/>
            <p:nvPr/>
          </p:nvSpPr>
          <p:spPr bwMode="auto">
            <a:xfrm>
              <a:off x="7030298" y="5662363"/>
              <a:ext cx="1127415" cy="170807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Safa Poorsadeghi</a:t>
              </a: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41BB5B2-4366-3A56-F775-23EC53510C01}"/>
              </a:ext>
            </a:extLst>
          </p:cNvPr>
          <p:cNvGrpSpPr/>
          <p:nvPr/>
        </p:nvGrpSpPr>
        <p:grpSpPr>
          <a:xfrm>
            <a:off x="8125136" y="5515315"/>
            <a:ext cx="1281434" cy="447245"/>
            <a:chOff x="8245906" y="5385925"/>
            <a:chExt cx="1281434" cy="44724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557B4CC1-FE5B-C58B-1533-C319C26A95A2}"/>
                </a:ext>
              </a:extLst>
            </p:cNvPr>
            <p:cNvSpPr/>
            <p:nvPr/>
          </p:nvSpPr>
          <p:spPr bwMode="auto">
            <a:xfrm>
              <a:off x="8245906" y="5385925"/>
              <a:ext cx="1240156" cy="44724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HR Supervisor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2D2F85D-8E5E-5732-44C4-00403E78FEAF}"/>
                </a:ext>
              </a:extLst>
            </p:cNvPr>
            <p:cNvSpPr/>
            <p:nvPr/>
          </p:nvSpPr>
          <p:spPr bwMode="auto">
            <a:xfrm>
              <a:off x="8399925" y="5662363"/>
              <a:ext cx="1127415" cy="170807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Elif </a:t>
              </a:r>
              <a:r>
                <a:rPr kumimoji="0" lang="en-US" sz="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Bayrak</a:t>
              </a: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9E4AB8B-68FA-C2E8-092E-518324E4224E}"/>
              </a:ext>
            </a:extLst>
          </p:cNvPr>
          <p:cNvGrpSpPr/>
          <p:nvPr/>
        </p:nvGrpSpPr>
        <p:grpSpPr>
          <a:xfrm>
            <a:off x="9477512" y="5515315"/>
            <a:ext cx="1281434" cy="447245"/>
            <a:chOff x="9615533" y="5385925"/>
            <a:chExt cx="1281434" cy="44724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20D55699-41D6-7A18-D095-295DD9ACACD9}"/>
                </a:ext>
              </a:extLst>
            </p:cNvPr>
            <p:cNvSpPr/>
            <p:nvPr/>
          </p:nvSpPr>
          <p:spPr bwMode="auto">
            <a:xfrm>
              <a:off x="9615533" y="5385925"/>
              <a:ext cx="1240156" cy="44724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Senior Accountant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FC8E114-6661-181D-829A-E2165E403A76}"/>
                </a:ext>
              </a:extLst>
            </p:cNvPr>
            <p:cNvSpPr/>
            <p:nvPr/>
          </p:nvSpPr>
          <p:spPr bwMode="auto">
            <a:xfrm>
              <a:off x="9769552" y="5662363"/>
              <a:ext cx="1127415" cy="170807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Diclehan Karaaslan</a:t>
              </a: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3F7046F-20C3-0365-E97C-DF7F860AEDA6}"/>
              </a:ext>
            </a:extLst>
          </p:cNvPr>
          <p:cNvGrpSpPr/>
          <p:nvPr/>
        </p:nvGrpSpPr>
        <p:grpSpPr>
          <a:xfrm>
            <a:off x="10826830" y="5515315"/>
            <a:ext cx="1281434" cy="447245"/>
            <a:chOff x="10878586" y="5385925"/>
            <a:chExt cx="1281434" cy="44724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82E25D6-9F6A-0C4A-1AE0-88871A702F14}"/>
                </a:ext>
              </a:extLst>
            </p:cNvPr>
            <p:cNvSpPr/>
            <p:nvPr/>
          </p:nvSpPr>
          <p:spPr bwMode="auto">
            <a:xfrm>
              <a:off x="10878586" y="5385925"/>
              <a:ext cx="1240156" cy="44724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IT Manager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AD88DC8-92FF-65F5-5E10-6DF504F124F7}"/>
                </a:ext>
              </a:extLst>
            </p:cNvPr>
            <p:cNvSpPr/>
            <p:nvPr/>
          </p:nvSpPr>
          <p:spPr bwMode="auto">
            <a:xfrm>
              <a:off x="11032605" y="5662363"/>
              <a:ext cx="1127415" cy="170807"/>
            </a:xfrm>
            <a:prstGeom prst="roundRect">
              <a:avLst>
                <a:gd name="adj" fmla="val 23810"/>
              </a:avLst>
            </a:prstGeom>
            <a:solidFill>
              <a:schemeClr val="dk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2075" tIns="46038" rIns="92075" bIns="46038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Uğur Yılmaz</a:t>
              </a:r>
              <a:endParaRPr kumimoji="0" lang="tr-TR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4B33C47A-0034-587E-9435-0A08CF9D205B}"/>
              </a:ext>
            </a:extLst>
          </p:cNvPr>
          <p:cNvCxnSpPr>
            <a:stCxn id="44" idx="0"/>
            <a:endCxn id="47" idx="0"/>
          </p:cNvCxnSpPr>
          <p:nvPr/>
        </p:nvCxnSpPr>
        <p:spPr bwMode="auto">
          <a:xfrm rot="5400000" flipH="1" flipV="1">
            <a:off x="1347636" y="4847754"/>
            <a:ext cx="12700" cy="1335123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8063318F-7B1A-AAC6-E0A0-16D683BF00CB}"/>
              </a:ext>
            </a:extLst>
          </p:cNvPr>
          <p:cNvCxnSpPr>
            <a:stCxn id="47" idx="0"/>
            <a:endCxn id="50" idx="0"/>
          </p:cNvCxnSpPr>
          <p:nvPr/>
        </p:nvCxnSpPr>
        <p:spPr bwMode="auto">
          <a:xfrm rot="5400000" flipH="1" flipV="1">
            <a:off x="2687867" y="4842646"/>
            <a:ext cx="12700" cy="1345339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1AD7B454-4C4D-1F6B-1178-13A6DA6441ED}"/>
              </a:ext>
            </a:extLst>
          </p:cNvPr>
          <p:cNvCxnSpPr>
            <a:cxnSpLocks/>
            <a:stCxn id="50" idx="0"/>
            <a:endCxn id="53" idx="0"/>
          </p:cNvCxnSpPr>
          <p:nvPr/>
        </p:nvCxnSpPr>
        <p:spPr bwMode="auto">
          <a:xfrm rot="5400000" flipH="1" flipV="1">
            <a:off x="4028098" y="4847754"/>
            <a:ext cx="12700" cy="1335122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37D59010-7BF6-32B0-FBAA-58A4CB76EEC0}"/>
              </a:ext>
            </a:extLst>
          </p:cNvPr>
          <p:cNvCxnSpPr>
            <a:cxnSpLocks/>
            <a:stCxn id="53" idx="0"/>
            <a:endCxn id="56" idx="0"/>
          </p:cNvCxnSpPr>
          <p:nvPr/>
        </p:nvCxnSpPr>
        <p:spPr bwMode="auto">
          <a:xfrm rot="5400000" flipH="1" flipV="1">
            <a:off x="5376160" y="4834814"/>
            <a:ext cx="12700" cy="1361002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A498EB4D-4343-96F9-3B33-7CC52F928303}"/>
              </a:ext>
            </a:extLst>
          </p:cNvPr>
          <p:cNvCxnSpPr>
            <a:cxnSpLocks/>
            <a:stCxn id="56" idx="0"/>
            <a:endCxn id="59" idx="0"/>
          </p:cNvCxnSpPr>
          <p:nvPr/>
        </p:nvCxnSpPr>
        <p:spPr bwMode="auto">
          <a:xfrm rot="5400000" flipH="1" flipV="1">
            <a:off x="6729063" y="4842913"/>
            <a:ext cx="12700" cy="1344804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1F274713-BE9E-A740-ECC6-0679E9F5FBEA}"/>
              </a:ext>
            </a:extLst>
          </p:cNvPr>
          <p:cNvCxnSpPr>
            <a:cxnSpLocks/>
            <a:stCxn id="59" idx="0"/>
            <a:endCxn id="62" idx="0"/>
          </p:cNvCxnSpPr>
          <p:nvPr/>
        </p:nvCxnSpPr>
        <p:spPr bwMode="auto">
          <a:xfrm rot="5400000" flipH="1" flipV="1">
            <a:off x="8073339" y="4843441"/>
            <a:ext cx="12700" cy="1343749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911FF91-E3FF-85CE-6A6A-47450CFB1F7F}"/>
              </a:ext>
            </a:extLst>
          </p:cNvPr>
          <p:cNvCxnSpPr>
            <a:cxnSpLocks/>
            <a:stCxn id="62" idx="0"/>
            <a:endCxn id="65" idx="0"/>
          </p:cNvCxnSpPr>
          <p:nvPr/>
        </p:nvCxnSpPr>
        <p:spPr bwMode="auto">
          <a:xfrm rot="5400000" flipH="1" flipV="1">
            <a:off x="9421402" y="4839127"/>
            <a:ext cx="12700" cy="1352376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637B6650-D542-2C3A-8C7A-60C843C4255A}"/>
              </a:ext>
            </a:extLst>
          </p:cNvPr>
          <p:cNvCxnSpPr>
            <a:cxnSpLocks/>
            <a:stCxn id="65" idx="0"/>
            <a:endCxn id="68" idx="0"/>
          </p:cNvCxnSpPr>
          <p:nvPr/>
        </p:nvCxnSpPr>
        <p:spPr bwMode="auto">
          <a:xfrm rot="5400000" flipH="1" flipV="1">
            <a:off x="10772249" y="4840656"/>
            <a:ext cx="12700" cy="1349318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818521"/>
      </p:ext>
    </p:extLst>
  </p:cSld>
  <p:clrMapOvr>
    <a:masterClrMapping/>
  </p:clrMapOvr>
  <p:transition spd="med" advClick="0" advTm="7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0"/>
          <p:cNvSpPr txBox="1">
            <a:spLocks/>
          </p:cNvSpPr>
          <p:nvPr/>
        </p:nvSpPr>
        <p:spPr>
          <a:xfrm>
            <a:off x="1014122" y="1409700"/>
            <a:ext cx="5266864" cy="4038600"/>
          </a:xfrm>
          <a:prstGeom prst="rect">
            <a:avLst/>
          </a:prstGeom>
          <a:solidFill>
            <a:schemeClr val="accent3">
              <a:alpha val="3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900" kern="0" dirty="0"/>
              <a:t>Existing Production Lines: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Polarization Maintaining (PM) Components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Hermetic Assemblies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Fiber Optic Components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Laser-to-fiber delivery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High Power Components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V-Groove Assemblies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AR Coating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Collimators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3680001" y="4631856"/>
            <a:ext cx="2600985" cy="1848935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21409A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014122" y="4635648"/>
            <a:ext cx="2515443" cy="1841352"/>
          </a:xfrm>
          <a:prstGeom prst="rect">
            <a:avLst/>
          </a:prstGeom>
          <a:solidFill>
            <a:srgbClr val="FFFF00"/>
          </a:solidFill>
          <a:ln w="28575" cap="sq" cmpd="sng" algn="ctr">
            <a:solidFill>
              <a:srgbClr val="21409A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>
          <a:xfrm>
            <a:off x="6408713" y="1409700"/>
            <a:ext cx="5287987" cy="4038600"/>
          </a:xfrm>
          <a:prstGeom prst="rect">
            <a:avLst/>
          </a:prstGeom>
          <a:solidFill>
            <a:schemeClr val="accent3">
              <a:alpha val="3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900" kern="0" dirty="0"/>
              <a:t>Production Lines to be added in near future: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Laser Diode Packaging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Attenuators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OCT Applications</a:t>
            </a:r>
          </a:p>
          <a:p>
            <a:pPr>
              <a:spcAft>
                <a:spcPts val="0"/>
              </a:spcAft>
            </a:pPr>
            <a:endParaRPr lang="en-US" sz="1900" b="0" kern="0" dirty="0"/>
          </a:p>
        </p:txBody>
      </p:sp>
      <p:sp>
        <p:nvSpPr>
          <p:cNvPr id="8194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OZ Optics A.Ş. </a:t>
            </a:r>
            <a:r>
              <a:rPr lang="tr-TR" altLang="tr-TR"/>
              <a:t>Core Competencies</a:t>
            </a:r>
            <a:endParaRPr lang="en-CA" alt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55" y="4703574"/>
            <a:ext cx="2564222" cy="1705498"/>
          </a:xfrm>
          <a:prstGeom prst="rect">
            <a:avLst/>
          </a:prstGeom>
          <a:ln w="28575" cap="sq" cmpd="sng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Content Placeholder 10"/>
          <p:cNvSpPr txBox="1">
            <a:spLocks/>
          </p:cNvSpPr>
          <p:nvPr/>
        </p:nvSpPr>
        <p:spPr>
          <a:xfrm>
            <a:off x="1020744" y="6059398"/>
            <a:ext cx="2502020" cy="395720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900" b="0" kern="0" dirty="0">
                <a:solidFill>
                  <a:schemeClr val="tx1">
                    <a:lumMod val="50000"/>
                  </a:schemeClr>
                </a:solidFill>
              </a:rPr>
              <a:t>PM Fiber </a:t>
            </a:r>
            <a:r>
              <a:rPr lang="en-US" sz="900" b="0" kern="0" dirty="0" err="1">
                <a:solidFill>
                  <a:schemeClr val="tx1">
                    <a:lumMod val="50000"/>
                  </a:schemeClr>
                </a:solidFill>
              </a:rPr>
              <a:t>Patchcords</a:t>
            </a:r>
            <a:r>
              <a:rPr lang="en-US" sz="900" b="0" kern="0" dirty="0">
                <a:solidFill>
                  <a:schemeClr val="tx1">
                    <a:lumMod val="50000"/>
                  </a:schemeClr>
                </a:solidFill>
              </a:rPr>
              <a:t> with FC/PC Compatible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US" sz="900" b="0" kern="0" dirty="0">
                <a:solidFill>
                  <a:schemeClr val="tx1">
                    <a:lumMod val="50000"/>
                  </a:schemeClr>
                </a:solidFill>
              </a:rPr>
              <a:t>Connectors and Different Cable Sizes</a:t>
            </a:r>
          </a:p>
        </p:txBody>
      </p:sp>
      <p:pic>
        <p:nvPicPr>
          <p:cNvPr id="26" name="Content Placeholder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/>
          <a:stretch/>
        </p:blipFill>
        <p:spPr bwMode="auto">
          <a:xfrm>
            <a:off x="1020743" y="4724826"/>
            <a:ext cx="2502020" cy="1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1014122" y="4631856"/>
            <a:ext cx="2515444" cy="1848935"/>
          </a:xfrm>
          <a:prstGeom prst="rect">
            <a:avLst/>
          </a:prstGeom>
          <a:noFill/>
          <a:ln w="28575" cap="sq" cmpd="sng" algn="ctr">
            <a:solidFill>
              <a:srgbClr val="21409A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954" r="5733" b="5044"/>
          <a:stretch/>
        </p:blipFill>
        <p:spPr>
          <a:xfrm>
            <a:off x="6431421" y="4266321"/>
            <a:ext cx="5265279" cy="2216979"/>
          </a:xfrm>
          <a:prstGeom prst="rect">
            <a:avLst/>
          </a:prstGeom>
          <a:ln w="28575">
            <a:solidFill>
              <a:srgbClr val="0226BE"/>
            </a:solidFill>
          </a:ln>
        </p:spPr>
      </p:pic>
    </p:spTree>
  </p:cSld>
  <p:clrMapOvr>
    <a:masterClrMapping/>
  </p:clrMapOvr>
  <p:transition spd="med" advClick="0" advTm="70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İçerik Yer Tutucusu 2"/>
          <p:cNvSpPr>
            <a:spLocks noGrp="1"/>
          </p:cNvSpPr>
          <p:nvPr>
            <p:ph idx="1"/>
          </p:nvPr>
        </p:nvSpPr>
        <p:spPr>
          <a:xfrm>
            <a:off x="1025054" y="1752600"/>
            <a:ext cx="5906688" cy="4038600"/>
          </a:xfrm>
        </p:spPr>
        <p:txBody>
          <a:bodyPr/>
          <a:lstStyle/>
          <a:p>
            <a:r>
              <a:rPr lang="en-CA" altLang="en-US" dirty="0"/>
              <a:t>OZ Optics A.S. manufactures assemblies according to  ISO 9001:2015 Quality Management System requirements and </a:t>
            </a:r>
            <a:r>
              <a:rPr lang="en-US" altLang="tr-TR" dirty="0"/>
              <a:t>Advanced Proprietary Processing Technology.</a:t>
            </a:r>
            <a:endParaRPr lang="tr-TR" altLang="en-US" dirty="0"/>
          </a:p>
        </p:txBody>
      </p:sp>
      <p:sp>
        <p:nvSpPr>
          <p:cNvPr id="2048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OZ Optics A.Ş. </a:t>
            </a:r>
            <a:r>
              <a:rPr lang="en-CA" altLang="en-US"/>
              <a:t>Industry Standard</a:t>
            </a:r>
            <a:endParaRPr lang="tr-TR" altLang="en-US" dirty="0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39" y="1752600"/>
            <a:ext cx="3821061" cy="463768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DFCB73-B09A-919E-DB0A-F21E772D8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88810" y="3666835"/>
            <a:ext cx="4506456" cy="30602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İçerik Yer Tutucusu 2"/>
          <p:cNvSpPr>
            <a:spLocks noGrp="1"/>
          </p:cNvSpPr>
          <p:nvPr>
            <p:ph idx="1"/>
          </p:nvPr>
        </p:nvSpPr>
        <p:spPr>
          <a:xfrm>
            <a:off x="1025054" y="1752600"/>
            <a:ext cx="5906688" cy="4038600"/>
          </a:xfrm>
        </p:spPr>
        <p:txBody>
          <a:bodyPr/>
          <a:lstStyle/>
          <a:p>
            <a:r>
              <a:rPr lang="en-US" altLang="en-US" dirty="0"/>
              <a:t>ASELSAN Approved Supplier</a:t>
            </a:r>
            <a:endParaRPr lang="tr-TR" altLang="en-US" dirty="0"/>
          </a:p>
        </p:txBody>
      </p:sp>
      <p:sp>
        <p:nvSpPr>
          <p:cNvPr id="2048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OZ Optics A.Ş. </a:t>
            </a:r>
            <a:r>
              <a:rPr lang="en-CA" altLang="en-US"/>
              <a:t>Industry Standard</a:t>
            </a:r>
            <a:endParaRPr lang="tr-TR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FCB73-B09A-919E-DB0A-F21E772D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220954" y="2373743"/>
            <a:ext cx="5189081" cy="3523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D3CD8552-41A1-F0C4-FCC6-C309D4851A2A}"/>
              </a:ext>
            </a:extLst>
          </p:cNvPr>
          <p:cNvSpPr txBox="1">
            <a:spLocks/>
          </p:cNvSpPr>
          <p:nvPr/>
        </p:nvSpPr>
        <p:spPr bwMode="auto">
          <a:xfrm>
            <a:off x="6890159" y="1761836"/>
            <a:ext cx="5906688" cy="4038600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altLang="en-US" kern="0" dirty="0"/>
              <a:t>EYDEP Certified</a:t>
            </a:r>
            <a:endParaRPr lang="tr-TR" altLang="en-US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D84DBA-87B8-EC6A-18B6-EAAE5E7C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11521" y="2373742"/>
            <a:ext cx="5239406" cy="3523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702821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724275" y="2362201"/>
            <a:ext cx="4743450" cy="2057399"/>
            <a:chOff x="3849688" y="3159215"/>
            <a:chExt cx="4456111" cy="2022385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3849688" y="5181600"/>
              <a:ext cx="4427230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3876870" y="3159215"/>
              <a:ext cx="4428929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itle 24"/>
          <p:cNvSpPr>
            <a:spLocks noGrp="1"/>
          </p:cNvSpPr>
          <p:nvPr>
            <p:ph type="ctrTitle"/>
          </p:nvPr>
        </p:nvSpPr>
        <p:spPr>
          <a:xfrm>
            <a:off x="1120877" y="762000"/>
            <a:ext cx="9950246" cy="1174751"/>
          </a:xfrm>
        </p:spPr>
        <p:txBody>
          <a:bodyPr/>
          <a:lstStyle/>
          <a:p>
            <a:r>
              <a:rPr lang="en-US" dirty="0"/>
              <a:t>Thank You for </a:t>
            </a:r>
            <a:br>
              <a:rPr lang="en-US" dirty="0"/>
            </a:br>
            <a:r>
              <a:rPr lang="en-US" dirty="0"/>
              <a:t>Choosing OZ Optics</a:t>
            </a:r>
          </a:p>
        </p:txBody>
      </p:sp>
      <p:sp>
        <p:nvSpPr>
          <p:cNvPr id="33" name="Subtitle 32"/>
          <p:cNvSpPr>
            <a:spLocks noGrp="1"/>
          </p:cNvSpPr>
          <p:nvPr>
            <p:ph type="subTitle" idx="1"/>
          </p:nvPr>
        </p:nvSpPr>
        <p:spPr>
          <a:xfrm>
            <a:off x="3724274" y="2362201"/>
            <a:ext cx="5000625" cy="2057399"/>
          </a:xfrm>
        </p:spPr>
        <p:txBody>
          <a:bodyPr anchor="ctr"/>
          <a:lstStyle/>
          <a:p>
            <a:pPr marL="171450" indent="-114300">
              <a:spcBef>
                <a:spcPct val="50000"/>
              </a:spcBef>
              <a:buClrTx/>
              <a:buSzTx/>
            </a:pPr>
            <a:r>
              <a:rPr lang="en-US" altLang="zh-CN" sz="1800" dirty="0">
                <a:ea typeface="微软雅黑" panose="020B0503020204020204" pitchFamily="34" charset="-122"/>
                <a:cs typeface="Tahoma" panose="020B0604030504040204" pitchFamily="34" charset="0"/>
              </a:rPr>
              <a:t>Please Contact Our Sales Department</a:t>
            </a:r>
            <a:r>
              <a:rPr lang="zh-CN" altLang="en-US" sz="1800" dirty="0">
                <a:ea typeface="微软雅黑" panose="020B0503020204020204" pitchFamily="34" charset="-122"/>
                <a:cs typeface="Tahoma" panose="020B0604030504040204" pitchFamily="34" charset="0"/>
              </a:rPr>
              <a:t>: </a:t>
            </a:r>
          </a:p>
          <a:p>
            <a:pPr marL="171450" indent="-114300">
              <a:spcBef>
                <a:spcPct val="50000"/>
              </a:spcBef>
              <a:buClrTx/>
              <a:buSzTx/>
            </a:pPr>
            <a:r>
              <a:rPr lang="en-US" altLang="zh-CN" sz="2000" dirty="0">
                <a:solidFill>
                  <a:srgbClr val="0065B0"/>
                </a:solidFill>
                <a:ea typeface="SimSun" panose="02010600030101010101" pitchFamily="2" charset="-122"/>
                <a:cs typeface="Tahoma" panose="020B0604030504040204" pitchFamily="34" charset="0"/>
              </a:rPr>
              <a:t>Tel: +90 232 252 3531 ext. 6177</a:t>
            </a:r>
          </a:p>
          <a:p>
            <a:pPr marL="171450" indent="-114300">
              <a:spcBef>
                <a:spcPct val="50000"/>
              </a:spcBef>
              <a:buClrTx/>
              <a:buSzTx/>
            </a:pPr>
            <a:r>
              <a:rPr lang="en-US" altLang="zh-CN" sz="2000">
                <a:solidFill>
                  <a:srgbClr val="0065B0"/>
                </a:solidFill>
                <a:cs typeface="Tahoma" panose="020B0604030504040204" pitchFamily="34" charset="0"/>
              </a:rPr>
              <a:t>Email: </a:t>
            </a:r>
            <a:r>
              <a:rPr lang="en-US" altLang="zh-CN" sz="2000">
                <a:solidFill>
                  <a:schemeClr val="bg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sales@ozoptics.com.tr</a:t>
            </a:r>
            <a:endParaRPr lang="en-US" altLang="zh-CN" sz="2000" dirty="0">
              <a:solidFill>
                <a:schemeClr val="bg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5374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Company Background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422936" y="1407296"/>
            <a:ext cx="5311864" cy="4917303"/>
            <a:chOff x="6289543" y="1407296"/>
            <a:chExt cx="5311864" cy="4917303"/>
          </a:xfrm>
        </p:grpSpPr>
        <p:sp>
          <p:nvSpPr>
            <p:cNvPr id="21" name="Text Placeholder 8"/>
            <p:cNvSpPr txBox="1">
              <a:spLocks/>
            </p:cNvSpPr>
            <p:nvPr/>
          </p:nvSpPr>
          <p:spPr>
            <a:xfrm>
              <a:off x="6470518" y="1407296"/>
              <a:ext cx="2493608" cy="357463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200" b="1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400" b="1">
                  <a:solidFill>
                    <a:srgbClr val="0070C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000" b="1">
                  <a:solidFill>
                    <a:srgbClr val="0070C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kern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Ottawa, Canada</a:t>
              </a:r>
              <a:endParaRPr lang="zh-CN" altLang="en-US" sz="1600" kern="0" dirty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 marL="0" indent="0">
                <a:buNone/>
              </a:pPr>
              <a:endParaRPr lang="en-US" altLang="en-US" sz="1600" kern="0" dirty="0">
                <a:solidFill>
                  <a:srgbClr val="1C3F96"/>
                </a:solidFill>
              </a:endParaRPr>
            </a:p>
          </p:txBody>
        </p:sp>
        <p:sp>
          <p:nvSpPr>
            <p:cNvPr id="22" name="Text Placeholder 9"/>
            <p:cNvSpPr txBox="1">
              <a:spLocks/>
            </p:cNvSpPr>
            <p:nvPr/>
          </p:nvSpPr>
          <p:spPr>
            <a:xfrm>
              <a:off x="9292431" y="1407296"/>
              <a:ext cx="2308710" cy="357463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200" b="1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400" b="1">
                  <a:solidFill>
                    <a:srgbClr val="0070C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000" b="1">
                  <a:solidFill>
                    <a:srgbClr val="0070C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kern="0">
                  <a:solidFill>
                    <a:srgbClr val="1C3F96"/>
                  </a:solidFill>
                  <a:ea typeface="Microsoft YaHei" panose="020B0503020204020204" pitchFamily="34" charset="-122"/>
                </a:rPr>
                <a:t>Izmir, Turkey</a:t>
              </a:r>
              <a:endParaRPr lang="zh-CN" altLang="en-US" sz="1600" ker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 marL="0" indent="0">
                <a:buNone/>
              </a:pPr>
              <a:endParaRPr lang="en-US" altLang="en-US" sz="1600" kern="0" dirty="0">
                <a:solidFill>
                  <a:srgbClr val="1C3F96"/>
                </a:solidFill>
              </a:endParaRPr>
            </a:p>
          </p:txBody>
        </p:sp>
        <p:sp>
          <p:nvSpPr>
            <p:cNvPr id="23" name="Text Placeholder 10"/>
            <p:cNvSpPr txBox="1">
              <a:spLocks/>
            </p:cNvSpPr>
            <p:nvPr/>
          </p:nvSpPr>
          <p:spPr>
            <a:xfrm>
              <a:off x="9290880" y="3987322"/>
              <a:ext cx="2310260" cy="356078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200" b="1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400" b="1">
                  <a:solidFill>
                    <a:srgbClr val="0070C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000" b="1">
                  <a:solidFill>
                    <a:srgbClr val="0070C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kern="0">
                  <a:solidFill>
                    <a:srgbClr val="1C3F96"/>
                  </a:solidFill>
                  <a:ea typeface="Microsoft YaHei" panose="020B0503020204020204" pitchFamily="34" charset="-122"/>
                </a:rPr>
                <a:t>Jiaxing, China</a:t>
              </a:r>
              <a:endParaRPr lang="zh-CN" altLang="en-US" sz="1600" ker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 marL="0" indent="0">
                <a:buNone/>
              </a:pPr>
              <a:endParaRPr lang="en-US" altLang="en-US" sz="1600" kern="0" dirty="0">
                <a:solidFill>
                  <a:srgbClr val="1C3F96"/>
                </a:solidFill>
              </a:endParaRPr>
            </a:p>
          </p:txBody>
        </p:sp>
        <p:sp>
          <p:nvSpPr>
            <p:cNvPr id="24" name="燕尾形 37"/>
            <p:cNvSpPr/>
            <p:nvPr/>
          </p:nvSpPr>
          <p:spPr>
            <a:xfrm>
              <a:off x="6289543" y="1427715"/>
              <a:ext cx="180975" cy="261938"/>
            </a:xfrm>
            <a:prstGeom prst="chevron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endParaRPr>
            </a:p>
          </p:txBody>
        </p:sp>
        <p:sp>
          <p:nvSpPr>
            <p:cNvPr id="25" name="燕尾形 37"/>
            <p:cNvSpPr/>
            <p:nvPr/>
          </p:nvSpPr>
          <p:spPr>
            <a:xfrm>
              <a:off x="9111456" y="1450251"/>
              <a:ext cx="180975" cy="261938"/>
            </a:xfrm>
            <a:prstGeom prst="chevron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endParaRPr>
            </a:p>
          </p:txBody>
        </p:sp>
        <p:sp>
          <p:nvSpPr>
            <p:cNvPr id="26" name="燕尾形 37"/>
            <p:cNvSpPr/>
            <p:nvPr/>
          </p:nvSpPr>
          <p:spPr>
            <a:xfrm>
              <a:off x="9109905" y="4043679"/>
              <a:ext cx="180975" cy="261938"/>
            </a:xfrm>
            <a:prstGeom prst="chevron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endParaRPr>
            </a:p>
          </p:txBody>
        </p:sp>
        <p:pic>
          <p:nvPicPr>
            <p:cNvPr id="27" name="Picture Placeholder 2"/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4" r="23568" b="444"/>
            <a:stretch/>
          </p:blipFill>
          <p:spPr bwMode="auto">
            <a:xfrm>
              <a:off x="6323046" y="1752600"/>
              <a:ext cx="2641080" cy="4571999"/>
            </a:xfrm>
            <a:prstGeom prst="rect">
              <a:avLst/>
            </a:prstGeom>
            <a:noFill/>
            <a:ln w="12700">
              <a:solidFill>
                <a:srgbClr val="1C3F9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Picture Placeholder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3" t="4404" r="6543" b="1298"/>
            <a:stretch/>
          </p:blipFill>
          <p:spPr>
            <a:xfrm>
              <a:off x="9111456" y="4356864"/>
              <a:ext cx="2489684" cy="1967735"/>
            </a:xfrm>
            <a:prstGeom prst="rect">
              <a:avLst/>
            </a:prstGeom>
            <a:ln w="12700">
              <a:solidFill>
                <a:srgbClr val="1C3F96"/>
              </a:solidFill>
            </a:ln>
          </p:spPr>
        </p:pic>
        <p:pic>
          <p:nvPicPr>
            <p:cNvPr id="29" name="Picture Placeholder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2" r="437" b="6729"/>
            <a:stretch/>
          </p:blipFill>
          <p:spPr>
            <a:xfrm>
              <a:off x="9115285" y="1752600"/>
              <a:ext cx="2486122" cy="1990895"/>
            </a:xfrm>
            <a:prstGeom prst="rect">
              <a:avLst/>
            </a:prstGeom>
            <a:ln w="12700">
              <a:solidFill>
                <a:srgbClr val="1C3F96"/>
              </a:solidFill>
            </a:ln>
          </p:spPr>
        </p:pic>
      </p:grp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1165757" y="1401763"/>
            <a:ext cx="5181600" cy="4922837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Founded in 1985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Corporate headquarter located in Ottawa, Canada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Manufacturing facility in </a:t>
            </a:r>
            <a:br>
              <a:rPr lang="en-US" altLang="en-US" sz="1600" kern="0"/>
            </a:br>
            <a:r>
              <a:rPr lang="en-US" altLang="en-US" sz="1600" kern="0"/>
              <a:t>Ottawa / Canada, Izmir / Turkey and Jiaxing / China</a:t>
            </a:r>
          </a:p>
          <a:p>
            <a:pPr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Ten Product Groups: 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Laser-to-Fiber Delivery Systems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High Power Fiber Optic Components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Polarization Maintaining Products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Attenuators 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Opto-Electronic Packaging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Fiber Optic Test Equipment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Fiber Optic Sensor Systems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Fiber Optics Components for Gyroscope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OCT </a:t>
            </a:r>
          </a:p>
          <a:p>
            <a:pPr marL="625475" lvl="1" indent="-277813">
              <a:spcAft>
                <a:spcPts val="600"/>
              </a:spcAft>
              <a:buClr>
                <a:schemeClr val="accent1"/>
              </a:buClr>
            </a:pPr>
            <a:r>
              <a:rPr lang="en-US" altLang="en-US" sz="1600" b="0" kern="0"/>
              <a:t>BioPhotonics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Sales offices in </a:t>
            </a:r>
            <a:br>
              <a:rPr lang="en-US" altLang="en-US" sz="1600" kern="0"/>
            </a:br>
            <a:r>
              <a:rPr lang="en-US" altLang="en-US" sz="1600" kern="0"/>
              <a:t>Canada, USA, Europe, Turkey and China</a:t>
            </a:r>
            <a:endParaRPr lang="en-US" alt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345355465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ontent Placeholder 6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8371704" cy="47244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Corporate Statements and Quality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3297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Profile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74255" y="1752600"/>
            <a:ext cx="3577474" cy="405634"/>
          </a:xfrm>
        </p:spPr>
        <p:txBody>
          <a:bodyPr/>
          <a:lstStyle/>
          <a:p>
            <a:r>
              <a:rPr lang="en-US" sz="1600" b="1" dirty="0">
                <a:solidFill>
                  <a:srgbClr val="1C3F96"/>
                </a:solidFill>
              </a:rPr>
              <a:t>OZ Canada</a:t>
            </a:r>
          </a:p>
        </p:txBody>
      </p:sp>
      <p:pic>
        <p:nvPicPr>
          <p:cNvPr id="18" name="Content Placeholder 17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9" y="2137795"/>
            <a:ext cx="3566160" cy="2514600"/>
          </a:xfrm>
          <a:ln w="12700">
            <a:solidFill>
              <a:srgbClr val="1C3F96"/>
            </a:solidFill>
          </a:ln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318000" y="1752599"/>
            <a:ext cx="3604721" cy="405634"/>
          </a:xfrm>
        </p:spPr>
        <p:txBody>
          <a:bodyPr/>
          <a:lstStyle/>
          <a:p>
            <a:r>
              <a:rPr lang="en-US" sz="1600" b="1" dirty="0">
                <a:solidFill>
                  <a:srgbClr val="1C3F96"/>
                </a:solidFill>
              </a:rPr>
              <a:t>OZ China</a:t>
            </a:r>
          </a:p>
        </p:txBody>
      </p:sp>
      <p:pic>
        <p:nvPicPr>
          <p:cNvPr id="19" name="Content Placeholder 18"/>
          <p:cNvPicPr>
            <a:picLocks noGrp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2" y="2137795"/>
            <a:ext cx="3566160" cy="2514600"/>
          </a:xfrm>
          <a:ln w="12700">
            <a:solidFill>
              <a:srgbClr val="1C3F96"/>
            </a:solidFill>
          </a:ln>
        </p:spPr>
      </p:pic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8026400" y="1752599"/>
            <a:ext cx="3556000" cy="405634"/>
          </a:xfrm>
        </p:spPr>
        <p:txBody>
          <a:bodyPr/>
          <a:lstStyle/>
          <a:p>
            <a:r>
              <a:rPr lang="en-US" sz="1600" b="1" dirty="0">
                <a:solidFill>
                  <a:srgbClr val="1C3F96"/>
                </a:solidFill>
              </a:rPr>
              <a:t>OZ Turkey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Over 525 employees worldwide</a:t>
            </a:r>
          </a:p>
          <a:p>
            <a:endParaRPr lang="en-US" dirty="0"/>
          </a:p>
        </p:txBody>
      </p:sp>
      <p:sp>
        <p:nvSpPr>
          <p:cNvPr id="22" name="Text Placeholder 9"/>
          <p:cNvSpPr txBox="1">
            <a:spLocks/>
          </p:cNvSpPr>
          <p:nvPr/>
        </p:nvSpPr>
        <p:spPr bwMode="auto">
          <a:xfrm>
            <a:off x="685569" y="4957266"/>
            <a:ext cx="3566160" cy="36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800" b="1">
                <a:solidFill>
                  <a:srgbClr val="0070C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2000" dirty="0">
                <a:ea typeface="Microsoft YaHei" panose="020B0503020204020204" pitchFamily="34" charset="-122"/>
              </a:rPr>
              <a:t>263+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2000" b="0" dirty="0">
                <a:ea typeface="Microsoft YaHei" panose="020B0503020204020204" pitchFamily="34" charset="-122"/>
              </a:rPr>
              <a:t>Employees</a:t>
            </a:r>
            <a:endParaRPr lang="zh-CN" altLang="en-US" sz="2000" b="0" dirty="0">
              <a:ea typeface="Microsoft YaHei" panose="020B0503020204020204" pitchFamily="34" charset="-122"/>
            </a:endParaRPr>
          </a:p>
        </p:txBody>
      </p:sp>
      <p:sp>
        <p:nvSpPr>
          <p:cNvPr id="23" name="Text Placeholder 11"/>
          <p:cNvSpPr txBox="1">
            <a:spLocks/>
          </p:cNvSpPr>
          <p:nvPr/>
        </p:nvSpPr>
        <p:spPr bwMode="auto">
          <a:xfrm>
            <a:off x="4356562" y="4957265"/>
            <a:ext cx="3566159" cy="36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800" b="1">
                <a:solidFill>
                  <a:srgbClr val="0070C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2000" dirty="0">
                <a:ea typeface="Microsoft YaHei" panose="020B0503020204020204" pitchFamily="34" charset="-122"/>
              </a:rPr>
              <a:t>97+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2000" b="0" dirty="0">
                <a:ea typeface="Microsoft YaHei" panose="020B0503020204020204" pitchFamily="34" charset="-122"/>
              </a:rPr>
              <a:t>Employees</a:t>
            </a:r>
            <a:endParaRPr lang="zh-CN" altLang="en-US" sz="2000" b="0" dirty="0">
              <a:ea typeface="Microsoft YaHei" panose="020B0503020204020204" pitchFamily="34" charset="-122"/>
            </a:endParaRPr>
          </a:p>
        </p:txBody>
      </p:sp>
      <p:sp>
        <p:nvSpPr>
          <p:cNvPr id="24" name="Text Placeholder 14"/>
          <p:cNvSpPr txBox="1">
            <a:spLocks/>
          </p:cNvSpPr>
          <p:nvPr/>
        </p:nvSpPr>
        <p:spPr bwMode="auto">
          <a:xfrm>
            <a:off x="8026400" y="4957265"/>
            <a:ext cx="3556000" cy="36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800" b="1">
                <a:solidFill>
                  <a:srgbClr val="0070C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2000" dirty="0">
                <a:ea typeface="Microsoft YaHei" panose="020B0503020204020204" pitchFamily="34" charset="-122"/>
              </a:rPr>
              <a:t>140+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2000" b="0" dirty="0">
                <a:ea typeface="Microsoft YaHei" panose="020B0503020204020204" pitchFamily="34" charset="-122"/>
              </a:rPr>
              <a:t>Employees</a:t>
            </a:r>
            <a:endParaRPr lang="zh-CN" altLang="en-US" sz="2000" b="0" dirty="0">
              <a:ea typeface="Microsoft YaHei" panose="020B0503020204020204" pitchFamily="34" charset="-122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98440E-8F13-B90C-81B6-E2B00B2C96D1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4"/>
          <a:srcRect l="17098" r="15938"/>
          <a:stretch/>
        </p:blipFill>
        <p:spPr>
          <a:xfrm>
            <a:off x="8053276" y="2137795"/>
            <a:ext cx="3743437" cy="2515589"/>
          </a:xfrm>
        </p:spPr>
      </p:pic>
    </p:spTree>
    <p:extLst>
      <p:ext uri="{BB962C8B-B14F-4D97-AF65-F5344CB8AC3E}">
        <p14:creationId xmlns:p14="http://schemas.microsoft.com/office/powerpoint/2010/main" val="1335051908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5054" y="311168"/>
            <a:ext cx="10287000" cy="987280"/>
          </a:xfrm>
        </p:spPr>
        <p:txBody>
          <a:bodyPr/>
          <a:lstStyle/>
          <a:p>
            <a:r>
              <a:rPr lang="en-US" dirty="0"/>
              <a:t>Company Profile</a:t>
            </a:r>
          </a:p>
        </p:txBody>
      </p:sp>
      <p:sp>
        <p:nvSpPr>
          <p:cNvPr id="18" name="文本框 24"/>
          <p:cNvSpPr txBox="1">
            <a:spLocks noChangeArrowheads="1"/>
          </p:cNvSpPr>
          <p:nvPr/>
        </p:nvSpPr>
        <p:spPr bwMode="auto">
          <a:xfrm>
            <a:off x="4745763" y="4331685"/>
            <a:ext cx="3335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ISO9001:2015</a:t>
            </a:r>
            <a:r>
              <a:rPr lang="zh-CN" altLang="en-US" sz="1800" b="1" dirty="0"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Certified</a:t>
            </a:r>
            <a:endParaRPr lang="zh-CN" altLang="en-US" sz="1800" b="1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19" name="Picture 19" descr="Patent_certificate-763x1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49" y="1750088"/>
            <a:ext cx="2443705" cy="3506643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24"/>
          <p:cNvSpPr txBox="1">
            <a:spLocks noChangeArrowheads="1"/>
          </p:cNvSpPr>
          <p:nvPr/>
        </p:nvSpPr>
        <p:spPr bwMode="auto">
          <a:xfrm>
            <a:off x="8400256" y="5388114"/>
            <a:ext cx="3336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35000"/>
              </a:spcAft>
              <a:buFontTx/>
              <a:buNone/>
            </a:pP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Broad Patent Portfolio</a:t>
            </a:r>
            <a:endParaRPr lang="zh-CN" altLang="en-US" sz="1800" b="1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22" name="Picture 4" descr="C:\Users\ZG\Desktop\oz\V-Grooves1-assemblyStation1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8" y="1767725"/>
            <a:ext cx="2580313" cy="1661275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 descr="V-Grooves3-High-volu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8838"/>
            <a:ext cx="2570306" cy="1597893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4"/>
          <p:cNvSpPr txBox="1">
            <a:spLocks noChangeArrowheads="1"/>
          </p:cNvSpPr>
          <p:nvPr/>
        </p:nvSpPr>
        <p:spPr bwMode="auto">
          <a:xfrm>
            <a:off x="787563" y="5388114"/>
            <a:ext cx="3336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35000"/>
              </a:spcAft>
              <a:buFontTx/>
              <a:buNone/>
            </a:pP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Advanced Proprietary Processing Technology</a:t>
            </a:r>
            <a:endParaRPr lang="zh-CN" altLang="en-US" sz="1800" b="1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31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 b="-5599"/>
          <a:stretch/>
        </p:blipFill>
        <p:spPr bwMode="auto">
          <a:xfrm>
            <a:off x="3994562" y="1644021"/>
            <a:ext cx="4837741" cy="241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09616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419600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Ö</a:t>
            </a: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</a:rPr>
              <a:t>m</a:t>
            </a: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ü</a:t>
            </a: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</a:rPr>
              <a:t>r</a:t>
            </a: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 Sezerman, Chairman, President &amp; CEO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Founder and CEO since inception (39 years)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Zahide Sezerman, VP of  Human Resources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With OZ Optics since inception (39 years)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Garland Best, VP of Components Division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32 years at OZ Optics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Gordon Youle, VP of Test Equipment Division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25 years at OZ Optics 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Onur Koca, General Manager of OZ Turkey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2 year at OZ Optics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Bing Li, General Manager of OZ Optics China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20 years at OZ Optics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Profile</a:t>
            </a:r>
          </a:p>
        </p:txBody>
      </p:sp>
      <p:sp>
        <p:nvSpPr>
          <p:cNvPr id="5" name="TextBox 36"/>
          <p:cNvSpPr txBox="1">
            <a:spLocks noChangeArrowheads="1"/>
          </p:cNvSpPr>
          <p:nvPr/>
        </p:nvSpPr>
        <p:spPr bwMode="auto">
          <a:xfrm>
            <a:off x="1055440" y="1114851"/>
            <a:ext cx="10309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ea typeface="Microsoft YaHei" panose="020B0503020204020204" pitchFamily="34" charset="-122"/>
              </a:rPr>
              <a:t>OZ Optics is Lead by an Experienced Team: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32223"/>
          <a:stretch/>
        </p:blipFill>
        <p:spPr>
          <a:xfrm>
            <a:off x="7772400" y="1752600"/>
            <a:ext cx="3733800" cy="4572000"/>
          </a:xfrm>
          <a:prstGeom prst="rect">
            <a:avLst/>
          </a:prstGeom>
          <a:ln w="28575">
            <a:solidFill>
              <a:srgbClr val="21409A"/>
            </a:solidFill>
          </a:ln>
        </p:spPr>
      </p:pic>
    </p:spTree>
    <p:extLst>
      <p:ext uri="{BB962C8B-B14F-4D97-AF65-F5344CB8AC3E}">
        <p14:creationId xmlns:p14="http://schemas.microsoft.com/office/powerpoint/2010/main" val="135875259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Profile</a:t>
            </a:r>
          </a:p>
        </p:txBody>
      </p:sp>
      <p:sp>
        <p:nvSpPr>
          <p:cNvPr id="5" name="燕尾形 37"/>
          <p:cNvSpPr/>
          <p:nvPr/>
        </p:nvSpPr>
        <p:spPr>
          <a:xfrm>
            <a:off x="1169219" y="2100262"/>
            <a:ext cx="180975" cy="261938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6" name="文本框 12"/>
          <p:cNvSpPr txBox="1">
            <a:spLocks noChangeArrowheads="1"/>
          </p:cNvSpPr>
          <p:nvPr/>
        </p:nvSpPr>
        <p:spPr bwMode="auto">
          <a:xfrm>
            <a:off x="1350956" y="2045024"/>
            <a:ext cx="2181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CNC Machine Shop</a:t>
            </a:r>
          </a:p>
        </p:txBody>
      </p:sp>
      <p:sp>
        <p:nvSpPr>
          <p:cNvPr id="7" name="燕尾形 39"/>
          <p:cNvSpPr/>
          <p:nvPr/>
        </p:nvSpPr>
        <p:spPr>
          <a:xfrm>
            <a:off x="8225664" y="2100263"/>
            <a:ext cx="180975" cy="261937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1055440" y="1114851"/>
            <a:ext cx="10309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ea typeface="Microsoft YaHei" panose="020B0503020204020204" pitchFamily="34" charset="-122"/>
              </a:rPr>
              <a:t>Experienced and Well-Trained Staff in Following Fields: </a:t>
            </a:r>
            <a:br>
              <a:rPr lang="en-US" altLang="zh-CN" b="1" dirty="0">
                <a:ea typeface="Microsoft YaHei" panose="020B0503020204020204" pitchFamily="34" charset="-122"/>
              </a:rPr>
            </a:br>
            <a:r>
              <a:rPr lang="en-US" altLang="zh-CN" b="1" dirty="0">
                <a:ea typeface="Microsoft YaHei" panose="020B0503020204020204" pitchFamily="34" charset="-122"/>
              </a:rPr>
              <a:t>Optical, Mechanical, Electronics &amp; Software</a:t>
            </a:r>
          </a:p>
        </p:txBody>
      </p:sp>
      <p:pic>
        <p:nvPicPr>
          <p:cNvPr id="9" name="Picture 5" descr="C:\Users\ZG\Desktop\oz\MachineShop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7A7883"/>
              </a:clrFrom>
              <a:clrTo>
                <a:srgbClr val="7A78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0" t="5700" r="2083" b="27200"/>
          <a:stretch/>
        </p:blipFill>
        <p:spPr bwMode="auto">
          <a:xfrm>
            <a:off x="1173981" y="2425710"/>
            <a:ext cx="2843877" cy="1677345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0390" b="6011"/>
          <a:stretch/>
        </p:blipFill>
        <p:spPr bwMode="auto">
          <a:xfrm>
            <a:off x="8265344" y="2417104"/>
            <a:ext cx="2797759" cy="3907496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2"/>
          <p:cNvSpPr txBox="1">
            <a:spLocks noChangeArrowheads="1"/>
          </p:cNvSpPr>
          <p:nvPr/>
        </p:nvSpPr>
        <p:spPr bwMode="auto">
          <a:xfrm>
            <a:off x="8411402" y="2044231"/>
            <a:ext cx="1636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AR Coating</a:t>
            </a:r>
          </a:p>
        </p:txBody>
      </p:sp>
      <p:sp>
        <p:nvSpPr>
          <p:cNvPr id="13" name="燕尾形 45"/>
          <p:cNvSpPr/>
          <p:nvPr/>
        </p:nvSpPr>
        <p:spPr>
          <a:xfrm>
            <a:off x="1169219" y="4366615"/>
            <a:ext cx="180975" cy="260350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5" name="文本框 12"/>
          <p:cNvSpPr txBox="1">
            <a:spLocks noChangeArrowheads="1"/>
          </p:cNvSpPr>
          <p:nvPr/>
        </p:nvSpPr>
        <p:spPr bwMode="auto">
          <a:xfrm>
            <a:off x="1291370" y="4347027"/>
            <a:ext cx="1598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Clean Room</a:t>
            </a:r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750" b="13626"/>
          <a:stretch/>
        </p:blipFill>
        <p:spPr bwMode="auto">
          <a:xfrm>
            <a:off x="4531444" y="4703906"/>
            <a:ext cx="3227799" cy="1620694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燕尾形 48"/>
          <p:cNvSpPr/>
          <p:nvPr/>
        </p:nvSpPr>
        <p:spPr>
          <a:xfrm>
            <a:off x="4492604" y="4372606"/>
            <a:ext cx="180975" cy="261938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8" name="文本框 12"/>
          <p:cNvSpPr txBox="1">
            <a:spLocks noChangeArrowheads="1"/>
          </p:cNvSpPr>
          <p:nvPr/>
        </p:nvSpPr>
        <p:spPr bwMode="auto">
          <a:xfrm>
            <a:off x="4654529" y="4348256"/>
            <a:ext cx="3114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Laser Conditioning/Cleaving</a:t>
            </a:r>
          </a:p>
        </p:txBody>
      </p:sp>
      <p:pic>
        <p:nvPicPr>
          <p:cNvPr id="19" name="Picture 7" descr="C:\Users\ZG\Desktop\oz\changpin\FemtonicsLaserLa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t="33425" r="75" b="29522"/>
          <a:stretch/>
        </p:blipFill>
        <p:spPr bwMode="auto">
          <a:xfrm>
            <a:off x="4531446" y="2417103"/>
            <a:ext cx="3227798" cy="1698997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2"/>
          <p:cNvSpPr txBox="1">
            <a:spLocks noChangeArrowheads="1"/>
          </p:cNvSpPr>
          <p:nvPr/>
        </p:nvSpPr>
        <p:spPr bwMode="auto">
          <a:xfrm>
            <a:off x="4737329" y="2044231"/>
            <a:ext cx="27082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 err="1">
                <a:solidFill>
                  <a:srgbClr val="1C3F96"/>
                </a:solidFill>
                <a:ea typeface="Microsoft YaHei" panose="020B0503020204020204" pitchFamily="34" charset="-122"/>
              </a:rPr>
              <a:t>Femto</a:t>
            </a: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-Second Laser Lab</a:t>
            </a:r>
            <a:endParaRPr lang="zh-CN" altLang="en-US" sz="1600" b="1" dirty="0">
              <a:solidFill>
                <a:srgbClr val="1C3F96"/>
              </a:solidFill>
              <a:ea typeface="Microsoft YaHei" panose="020B0503020204020204" pitchFamily="34" charset="-122"/>
            </a:endParaRPr>
          </a:p>
        </p:txBody>
      </p:sp>
      <p:sp>
        <p:nvSpPr>
          <p:cNvPr id="21" name="燕尾形 52"/>
          <p:cNvSpPr/>
          <p:nvPr/>
        </p:nvSpPr>
        <p:spPr>
          <a:xfrm>
            <a:off x="4518254" y="2100263"/>
            <a:ext cx="180975" cy="261937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5103" r="2516" b="24714"/>
          <a:stretch/>
        </p:blipFill>
        <p:spPr bwMode="auto">
          <a:xfrm>
            <a:off x="1182685" y="4687222"/>
            <a:ext cx="2834999" cy="1624900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59889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5054" y="1418341"/>
            <a:ext cx="10290646" cy="4876800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dirty="0"/>
              <a:t>Pioneer in Polarization Maintaining (PM) Components</a:t>
            </a:r>
          </a:p>
          <a:p>
            <a:pPr>
              <a:spcAft>
                <a:spcPts val="500"/>
              </a:spcAft>
            </a:pPr>
            <a:r>
              <a:rPr lang="en-US" dirty="0"/>
              <a:t>Leader in Wavelength Flattened, </a:t>
            </a:r>
            <a:br>
              <a:rPr lang="en-US" dirty="0"/>
            </a:br>
            <a:r>
              <a:rPr lang="en-US" dirty="0"/>
              <a:t>High Power &amp; Low PDL Components </a:t>
            </a:r>
          </a:p>
          <a:p>
            <a:pPr>
              <a:spcAft>
                <a:spcPts val="500"/>
              </a:spcAft>
            </a:pPr>
            <a:r>
              <a:rPr lang="en-US" dirty="0"/>
              <a:t>Leader in High Power Fiber Optic Delivery Systems</a:t>
            </a:r>
          </a:p>
          <a:p>
            <a:pPr>
              <a:spcAft>
                <a:spcPts val="500"/>
              </a:spcAft>
            </a:pPr>
            <a:r>
              <a:rPr lang="en-US" dirty="0"/>
              <a:t>Custom Test Equipment,  Including Polarization Test</a:t>
            </a:r>
            <a:br>
              <a:rPr lang="en-US" dirty="0"/>
            </a:br>
            <a:r>
              <a:rPr lang="en-US" dirty="0"/>
              <a:t>Equipment and FTTH Equipment</a:t>
            </a:r>
          </a:p>
          <a:p>
            <a:pPr>
              <a:spcAft>
                <a:spcPts val="500"/>
              </a:spcAft>
            </a:pPr>
            <a:r>
              <a:rPr lang="en-US" dirty="0"/>
              <a:t>Widest Range in Attenuator Product Offering</a:t>
            </a:r>
          </a:p>
          <a:p>
            <a:pPr>
              <a:spcAft>
                <a:spcPts val="500"/>
              </a:spcAft>
            </a:pPr>
            <a:r>
              <a:rPr lang="en-US" dirty="0"/>
              <a:t>Fiber Optic Distributed Strain and Temperature Sensors</a:t>
            </a:r>
          </a:p>
          <a:p>
            <a:pPr>
              <a:spcAft>
                <a:spcPts val="500"/>
              </a:spcAft>
            </a:pPr>
            <a:r>
              <a:rPr lang="en-US" dirty="0"/>
              <a:t>Complete product line for OCT, Gyroscope </a:t>
            </a:r>
            <a:br>
              <a:rPr lang="en-US" dirty="0"/>
            </a:br>
            <a:r>
              <a:rPr lang="en-US" dirty="0"/>
              <a:t>&amp; BioPhotonics applications &amp; 2 Micron</a:t>
            </a:r>
          </a:p>
          <a:p>
            <a:pPr>
              <a:spcAft>
                <a:spcPts val="500"/>
              </a:spcAft>
            </a:pPr>
            <a:r>
              <a:rPr lang="en-US" dirty="0"/>
              <a:t>Now available: Spectrometers and Quantum Light Sources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Competencies</a:t>
            </a:r>
          </a:p>
        </p:txBody>
      </p:sp>
    </p:spTree>
    <p:extLst>
      <p:ext uri="{BB962C8B-B14F-4D97-AF65-F5344CB8AC3E}">
        <p14:creationId xmlns:p14="http://schemas.microsoft.com/office/powerpoint/2010/main" val="44416285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1_background">
  <a:themeElements>
    <a:clrScheme name="Custom 1">
      <a:dk1>
        <a:srgbClr val="0070C0"/>
      </a:dk1>
      <a:lt1>
        <a:srgbClr val="F2F2F2"/>
      </a:lt1>
      <a:dk2>
        <a:srgbClr val="1C3F9A"/>
      </a:dk2>
      <a:lt2>
        <a:srgbClr val="0070C0"/>
      </a:lt2>
      <a:accent1>
        <a:srgbClr val="FFFF00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FFC000"/>
      </a:accent6>
      <a:hlink>
        <a:srgbClr val="0070C0"/>
      </a:hlink>
      <a:folHlink>
        <a:srgbClr val="0070C0"/>
      </a:folHlink>
    </a:clrScheme>
    <a:fontScheme name="OZ Optics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sq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97566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66"/>
          </a:buClr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sq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97566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66"/>
          </a:buClr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ackgrou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groun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Z-Optics-PP-Templates.potx" id="{D82278C7-922B-4E92-8C2D-43C2136C5D63}" vid="{E6283982-46E5-42F4-8214-9D75C5F31706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8860</TotalTime>
  <Words>1114</Words>
  <Application>Microsoft Office PowerPoint</Application>
  <PresentationFormat>Widescreen</PresentationFormat>
  <Paragraphs>248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微软雅黑</vt:lpstr>
      <vt:lpstr>微软雅黑</vt:lpstr>
      <vt:lpstr>SimHei</vt:lpstr>
      <vt:lpstr>SimSun</vt:lpstr>
      <vt:lpstr>Arial</vt:lpstr>
      <vt:lpstr>Arial Black</vt:lpstr>
      <vt:lpstr>Calibri</vt:lpstr>
      <vt:lpstr>Franklin Gothic Book</vt:lpstr>
      <vt:lpstr>Tahoma</vt:lpstr>
      <vt:lpstr>Times New Roman</vt:lpstr>
      <vt:lpstr>Wingdings</vt:lpstr>
      <vt:lpstr>1_background</vt:lpstr>
      <vt:lpstr>Corporate Overview</vt:lpstr>
      <vt:lpstr>Table of Contents</vt:lpstr>
      <vt:lpstr>Company Background</vt:lpstr>
      <vt:lpstr>Corporate Statements and Quality Policy</vt:lpstr>
      <vt:lpstr>Company Profile</vt:lpstr>
      <vt:lpstr>Company Profile</vt:lpstr>
      <vt:lpstr>Company Profile</vt:lpstr>
      <vt:lpstr>Company Profile</vt:lpstr>
      <vt:lpstr>Core Competencies</vt:lpstr>
      <vt:lpstr>Leading Technology</vt:lpstr>
      <vt:lpstr>Leading Technology</vt:lpstr>
      <vt:lpstr>Leading Technology</vt:lpstr>
      <vt:lpstr>Leading Technology</vt:lpstr>
      <vt:lpstr>Industry Standards</vt:lpstr>
      <vt:lpstr>Marketing Strategy</vt:lpstr>
      <vt:lpstr>Marketing Strategy</vt:lpstr>
      <vt:lpstr>Marketing Strategy</vt:lpstr>
      <vt:lpstr>Operation Strategy</vt:lpstr>
      <vt:lpstr>Marketing &amp; Operation Strategy</vt:lpstr>
      <vt:lpstr>Branch Network</vt:lpstr>
      <vt:lpstr>OZ Optics A.Ş. Company Profile</vt:lpstr>
      <vt:lpstr>OZ Optics A.Ş. Organization</vt:lpstr>
      <vt:lpstr>OZ Optics A.Ş. Core Competencies</vt:lpstr>
      <vt:lpstr>OZ Optics A.Ş. Industry Standard</vt:lpstr>
      <vt:lpstr>OZ Optics A.Ş. Industry Standard</vt:lpstr>
      <vt:lpstr>Thank You for  Choosing OZ Optics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mekren</dc:creator>
  <cp:lastModifiedBy>Mehmet Ekren</cp:lastModifiedBy>
  <cp:revision>623</cp:revision>
  <cp:lastPrinted>2023-10-16T17:57:21Z</cp:lastPrinted>
  <dcterms:created xsi:type="dcterms:W3CDTF">2014-02-10T04:46:30Z</dcterms:created>
  <dcterms:modified xsi:type="dcterms:W3CDTF">2024-04-30T10:25:58Z</dcterms:modified>
</cp:coreProperties>
</file>