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7" r:id="rId1"/>
  </p:sldMasterIdLst>
  <p:notesMasterIdLst>
    <p:notesMasterId r:id="rId26"/>
  </p:notesMasterIdLst>
  <p:handoutMasterIdLst>
    <p:handoutMasterId r:id="rId27"/>
  </p:handoutMasterIdLst>
  <p:sldIdLst>
    <p:sldId id="269" r:id="rId2"/>
    <p:sldId id="378" r:id="rId3"/>
    <p:sldId id="379" r:id="rId4"/>
    <p:sldId id="380" r:id="rId5"/>
    <p:sldId id="381" r:id="rId6"/>
    <p:sldId id="382" r:id="rId7"/>
    <p:sldId id="383" r:id="rId8"/>
    <p:sldId id="384" r:id="rId9"/>
    <p:sldId id="385" r:id="rId10"/>
    <p:sldId id="386" r:id="rId11"/>
    <p:sldId id="387" r:id="rId12"/>
    <p:sldId id="388" r:id="rId13"/>
    <p:sldId id="389" r:id="rId14"/>
    <p:sldId id="390" r:id="rId15"/>
    <p:sldId id="391" r:id="rId16"/>
    <p:sldId id="392" r:id="rId17"/>
    <p:sldId id="393" r:id="rId18"/>
    <p:sldId id="394" r:id="rId19"/>
    <p:sldId id="395" r:id="rId20"/>
    <p:sldId id="396" r:id="rId21"/>
    <p:sldId id="281" r:id="rId22"/>
    <p:sldId id="350" r:id="rId23"/>
    <p:sldId id="367" r:id="rId24"/>
    <p:sldId id="397" r:id="rId25"/>
  </p:sldIdLst>
  <p:sldSz cx="12192000" cy="6858000"/>
  <p:notesSz cx="7023100" cy="93091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Franklin Gothic Book" pitchFamily="34" charset="0"/>
        <a:ea typeface="SimHei" pitchFamily="49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Franklin Gothic Book" pitchFamily="34" charset="0"/>
        <a:ea typeface="SimHei" pitchFamily="49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Franklin Gothic Book" pitchFamily="34" charset="0"/>
        <a:ea typeface="SimHei" pitchFamily="49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Franklin Gothic Book" pitchFamily="34" charset="0"/>
        <a:ea typeface="SimHei" pitchFamily="49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Franklin Gothic Book" pitchFamily="34" charset="0"/>
        <a:ea typeface="SimHei" pitchFamily="49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Franklin Gothic Book" pitchFamily="34" charset="0"/>
        <a:ea typeface="SimHei" pitchFamily="49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Franklin Gothic Book" pitchFamily="34" charset="0"/>
        <a:ea typeface="SimHei" pitchFamily="49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Franklin Gothic Book" pitchFamily="34" charset="0"/>
        <a:ea typeface="SimHei" pitchFamily="49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Franklin Gothic Book" pitchFamily="34" charset="0"/>
        <a:ea typeface="SimHei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7368" userDrawn="1">
          <p15:clr>
            <a:srgbClr val="A4A3A4"/>
          </p15:clr>
        </p15:guide>
        <p15:guide id="3" orient="horz" pos="4080" userDrawn="1">
          <p15:clr>
            <a:srgbClr val="A4A3A4"/>
          </p15:clr>
        </p15:guide>
        <p15:guide id="4" orient="horz" pos="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AB2"/>
    <a:srgbClr val="1C3F9A"/>
    <a:srgbClr val="1C3F96"/>
    <a:srgbClr val="0226BE"/>
    <a:srgbClr val="000000"/>
    <a:srgbClr val="0065B0"/>
    <a:srgbClr val="FFFF00"/>
    <a:srgbClr val="FFFF66"/>
    <a:srgbClr val="F59BCE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5328" autoAdjust="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>
        <p:guide orient="horz" pos="2256"/>
        <p:guide pos="7368"/>
        <p:guide orient="horz" pos="4080"/>
        <p:guide orient="horz" pos="8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649" cy="464839"/>
          </a:xfrm>
          <a:prstGeom prst="rect">
            <a:avLst/>
          </a:prstGeom>
        </p:spPr>
        <p:txBody>
          <a:bodyPr vert="horz" lIns="88276" tIns="44138" rIns="88276" bIns="44138" rtlCol="0"/>
          <a:lstStyle>
            <a:lvl1pPr algn="l">
              <a:defRPr sz="1200" b="0">
                <a:ea typeface="黑体" pitchFamily="49" charset="-122"/>
                <a:cs typeface="+mn-cs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928" y="1"/>
            <a:ext cx="3043649" cy="464839"/>
          </a:xfrm>
          <a:prstGeom prst="rect">
            <a:avLst/>
          </a:prstGeom>
        </p:spPr>
        <p:txBody>
          <a:bodyPr vert="horz" lIns="88276" tIns="44138" rIns="88276" bIns="44138" rtlCol="0"/>
          <a:lstStyle>
            <a:lvl1pPr algn="r">
              <a:defRPr sz="1200" b="0">
                <a:ea typeface="黑体" pitchFamily="49" charset="-122"/>
                <a:cs typeface="+mn-cs"/>
              </a:defRPr>
            </a:lvl1pPr>
          </a:lstStyle>
          <a:p>
            <a:pPr>
              <a:defRPr/>
            </a:pPr>
            <a:fld id="{588F3DEA-B4AB-462F-84CD-0C1F094F07D2}" type="datetimeFigureOut">
              <a:rPr lang="en-CA"/>
              <a:pPr>
                <a:defRPr/>
              </a:pPr>
              <a:t>2025-01-22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723"/>
            <a:ext cx="3043649" cy="464839"/>
          </a:xfrm>
          <a:prstGeom prst="rect">
            <a:avLst/>
          </a:prstGeom>
        </p:spPr>
        <p:txBody>
          <a:bodyPr vert="horz" lIns="88276" tIns="44138" rIns="88276" bIns="44138" rtlCol="0" anchor="b"/>
          <a:lstStyle>
            <a:lvl1pPr algn="l">
              <a:defRPr sz="1200" b="0">
                <a:ea typeface="黑体" pitchFamily="49" charset="-122"/>
                <a:cs typeface="+mn-cs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928" y="8842723"/>
            <a:ext cx="3043649" cy="464839"/>
          </a:xfrm>
          <a:prstGeom prst="rect">
            <a:avLst/>
          </a:prstGeom>
        </p:spPr>
        <p:txBody>
          <a:bodyPr vert="horz" lIns="88276" tIns="44138" rIns="88276" bIns="44138" rtlCol="0" anchor="b"/>
          <a:lstStyle>
            <a:lvl1pPr algn="r">
              <a:defRPr sz="1200" b="0">
                <a:ea typeface="黑体" pitchFamily="49" charset="-122"/>
                <a:cs typeface="+mn-cs"/>
              </a:defRPr>
            </a:lvl1pPr>
          </a:lstStyle>
          <a:p>
            <a:pPr>
              <a:defRPr/>
            </a:pPr>
            <a:fld id="{1709866F-D0FB-4D7D-8ACB-BF8B298121E5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8809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649" cy="464839"/>
          </a:xfrm>
          <a:prstGeom prst="rect">
            <a:avLst/>
          </a:prstGeom>
        </p:spPr>
        <p:txBody>
          <a:bodyPr vert="horz" lIns="88276" tIns="44138" rIns="88276" bIns="44138" rtlCol="0"/>
          <a:lstStyle>
            <a:lvl1pPr algn="l"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977928" y="1"/>
            <a:ext cx="3043649" cy="464839"/>
          </a:xfrm>
          <a:prstGeom prst="rect">
            <a:avLst/>
          </a:prstGeom>
        </p:spPr>
        <p:txBody>
          <a:bodyPr vert="horz" lIns="88276" tIns="44138" rIns="88276" bIns="44138" rtlCol="0"/>
          <a:lstStyle>
            <a:lvl1pPr algn="r"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fld id="{28D70C27-EA18-4D84-8415-51718342FC20}" type="datetimeFigureOut">
              <a:rPr lang="tr-TR"/>
              <a:pPr>
                <a:defRPr/>
              </a:pPr>
              <a:t>22.01.2025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76" tIns="44138" rIns="88276" bIns="44138" rtlCol="0" anchor="ctr"/>
          <a:lstStyle/>
          <a:p>
            <a:pPr lvl="0"/>
            <a:endParaRPr lang="tr-TR" noProof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702616" y="4422131"/>
            <a:ext cx="5617870" cy="4188171"/>
          </a:xfrm>
          <a:prstGeom prst="rect">
            <a:avLst/>
          </a:prstGeom>
        </p:spPr>
        <p:txBody>
          <a:bodyPr vert="horz" lIns="88276" tIns="44138" rIns="88276" bIns="44138" rtlCol="0"/>
          <a:lstStyle/>
          <a:p>
            <a:pPr lvl="0"/>
            <a:r>
              <a:rPr lang="tr-TR" noProof="0"/>
              <a:t>Asıl metin stillerini düzenlemek için tıklatın</a:t>
            </a:r>
          </a:p>
          <a:p>
            <a:pPr lvl="1"/>
            <a:r>
              <a:rPr lang="tr-TR" noProof="0"/>
              <a:t>İkinci düzey</a:t>
            </a:r>
          </a:p>
          <a:p>
            <a:pPr lvl="2"/>
            <a:r>
              <a:rPr lang="tr-TR" noProof="0"/>
              <a:t>Üçüncü düzey</a:t>
            </a:r>
          </a:p>
          <a:p>
            <a:pPr lvl="3"/>
            <a:r>
              <a:rPr lang="tr-TR" noProof="0"/>
              <a:t>Dördüncü düzey</a:t>
            </a:r>
          </a:p>
          <a:p>
            <a:pPr lvl="4"/>
            <a:r>
              <a:rPr lang="tr-TR" noProof="0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842723"/>
            <a:ext cx="3043649" cy="464839"/>
          </a:xfrm>
          <a:prstGeom prst="rect">
            <a:avLst/>
          </a:prstGeom>
        </p:spPr>
        <p:txBody>
          <a:bodyPr vert="horz" lIns="88276" tIns="44138" rIns="88276" bIns="44138" rtlCol="0" anchor="b"/>
          <a:lstStyle>
            <a:lvl1pPr algn="l"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977928" y="8842723"/>
            <a:ext cx="3043649" cy="464839"/>
          </a:xfrm>
          <a:prstGeom prst="rect">
            <a:avLst/>
          </a:prstGeom>
        </p:spPr>
        <p:txBody>
          <a:bodyPr vert="horz" lIns="88276" tIns="44138" rIns="88276" bIns="44138" rtlCol="0" anchor="b"/>
          <a:lstStyle>
            <a:lvl1pPr algn="r"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fld id="{A9164E58-332F-4CF0-96CC-2CE882A41BA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45125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425700"/>
            <a:ext cx="10363200" cy="1174751"/>
          </a:xfrm>
        </p:spPr>
        <p:txBody>
          <a:bodyPr/>
          <a:lstStyle>
            <a:lvl1pPr>
              <a:defRPr sz="44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122812"/>
            <a:ext cx="8534400" cy="1305494"/>
          </a:xfrm>
        </p:spPr>
        <p:txBody>
          <a:bodyPr anchor="ctr"/>
          <a:lstStyle>
            <a:lvl1pPr marL="0" indent="0" algn="ctr">
              <a:buNone/>
              <a:defRPr sz="2800" b="1"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395663" y="3758631"/>
            <a:ext cx="5400675" cy="8794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864825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small oz logo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056" y="1676400"/>
            <a:ext cx="4715644" cy="4114800"/>
          </a:xfrm>
          <a:effectLst/>
        </p:spPr>
        <p:txBody>
          <a:bodyPr/>
          <a:lstStyle>
            <a:lvl1pPr marL="342900" indent="-342900">
              <a:buClr>
                <a:srgbClr val="00B0F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00B0F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3647727" y="4332319"/>
            <a:ext cx="2807916" cy="1719658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571500" y="1949381"/>
            <a:ext cx="2808213" cy="4102595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3647728" y="1949754"/>
            <a:ext cx="2807915" cy="1719658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4128" y="304800"/>
            <a:ext cx="10290646" cy="993648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7"/>
          </p:nvPr>
        </p:nvSpPr>
        <p:spPr>
          <a:xfrm>
            <a:off x="571425" y="1557338"/>
            <a:ext cx="2808288" cy="392044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3647727" y="1557338"/>
            <a:ext cx="2808288" cy="392044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3647727" y="3933057"/>
            <a:ext cx="2808288" cy="392044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186802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054" y="304800"/>
            <a:ext cx="10287000" cy="993648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3556000" cy="7275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340421"/>
            <a:ext cx="3556000" cy="28167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18001" y="1535112"/>
            <a:ext cx="3556000" cy="7275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4C3ED-9D1C-4EAA-88FD-FCC4926D4B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4318000" y="2340421"/>
            <a:ext cx="3556000" cy="28167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8026400" y="2340421"/>
            <a:ext cx="3556000" cy="28167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8026400" y="1535112"/>
            <a:ext cx="3556000" cy="7275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973945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 titl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054" y="304800"/>
            <a:ext cx="10287000" cy="993648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48427"/>
            <a:ext cx="3556000" cy="509807"/>
          </a:xfrm>
        </p:spPr>
        <p:txBody>
          <a:bodyPr anchor="t" anchorCtr="1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39811"/>
            <a:ext cx="3556000" cy="2816771"/>
          </a:xfrm>
          <a:ln w="19050">
            <a:solidFill>
              <a:srgbClr val="21409A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18001" y="1648426"/>
            <a:ext cx="3556000" cy="509807"/>
          </a:xfrm>
        </p:spPr>
        <p:txBody>
          <a:bodyPr anchor="t" anchorCtr="1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4C3ED-9D1C-4EAA-88FD-FCC4926D4B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4318000" y="2139811"/>
            <a:ext cx="3556000" cy="2816771"/>
          </a:xfrm>
          <a:ln w="19050">
            <a:solidFill>
              <a:srgbClr val="21409A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8026400" y="2139811"/>
            <a:ext cx="3556000" cy="2816771"/>
          </a:xfrm>
          <a:ln w="19050">
            <a:solidFill>
              <a:srgbClr val="21409A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8026400" y="1648426"/>
            <a:ext cx="3556000" cy="509807"/>
          </a:xfrm>
        </p:spPr>
        <p:txBody>
          <a:bodyPr anchor="t" anchorCtr="1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2"/>
            <a:ext cx="9862931" cy="535590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3588998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1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744" y="304800"/>
            <a:ext cx="10287000" cy="993648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86D0A-DFA2-4A1E-8EB5-16CA3A6C78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018201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122F6-4A9C-4EF7-B448-7080A1297A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986374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6EE1A-F34E-460A-8342-D39E68E2D5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39274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6B60D-52AE-4FEA-B0E1-FB80E103B2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85649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6B60D-52AE-4FEA-B0E1-FB80E103B2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336710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8B160-D0B5-4FDE-B6BB-8CD4CA0083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26109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A39BE-3711-4256-A210-7342447022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61831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OZ logo bottom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054" y="314131"/>
            <a:ext cx="10290646" cy="9906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9719145" cy="4038600"/>
          </a:xfrm>
          <a:effectLst/>
        </p:spPr>
        <p:txBody>
          <a:bodyPr/>
          <a:lstStyle>
            <a:lvl1pPr marL="342900" indent="-342900"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200">
                <a:solidFill>
                  <a:srgbClr val="0070C0"/>
                </a:solidFill>
              </a:defRPr>
            </a:lvl1pPr>
            <a:lvl2pPr marL="742950" indent="-285750"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673808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110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C006A-6B00-4C3F-A953-CC360735A4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684570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4E8B5-247B-4C2E-8196-F3359B66B7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199010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oz logo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914400" y="1347787"/>
            <a:ext cx="10363200" cy="1174751"/>
          </a:xfrm>
        </p:spPr>
        <p:txBody>
          <a:bodyPr/>
          <a:lstStyle>
            <a:lvl1pPr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828800" y="2632818"/>
            <a:ext cx="8534400" cy="1305494"/>
          </a:xfrm>
        </p:spPr>
        <p:txBody>
          <a:bodyPr anchor="t"/>
          <a:lstStyle>
            <a:lvl1pPr marL="0" indent="0" algn="ct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39008838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744" y="304800"/>
            <a:ext cx="10287000" cy="993648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86D0A-DFA2-4A1E-8EB5-16CA3A6C78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886997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425700"/>
            <a:ext cx="10363200" cy="1174751"/>
          </a:xfrm>
        </p:spPr>
        <p:txBody>
          <a:bodyPr/>
          <a:lstStyle>
            <a:lvl1pPr>
              <a:defRPr sz="44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122812"/>
            <a:ext cx="8534400" cy="1305494"/>
          </a:xfrm>
        </p:spPr>
        <p:txBody>
          <a:bodyPr anchor="ctr"/>
          <a:lstStyle>
            <a:lvl1pPr marL="0" indent="0" algn="ct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395663" y="3758631"/>
            <a:ext cx="5400675" cy="8794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042269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OZ logo bottom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054" y="152400"/>
            <a:ext cx="10290646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9719145" cy="4038600"/>
          </a:xfrm>
          <a:effectLst/>
        </p:spPr>
        <p:txBody>
          <a:bodyPr/>
          <a:lstStyle>
            <a:lvl1pPr marL="342900" indent="-342900"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3394513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110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OZ icon top righ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10290646" cy="4038600"/>
          </a:xfrm>
          <a:effectLst/>
        </p:spPr>
        <p:txBody>
          <a:bodyPr/>
          <a:lstStyle>
            <a:lvl1pPr marL="342900" indent="-342900">
              <a:buClr>
                <a:srgbClr val="FFFF0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976485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two Content with OZ icon top righ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4918546" cy="4038600"/>
          </a:xfrm>
          <a:effectLst/>
        </p:spPr>
        <p:txBody>
          <a:bodyPr/>
          <a:lstStyle>
            <a:lvl1pPr marL="342900" indent="-342900">
              <a:buClr>
                <a:srgbClr val="FFFF0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3"/>
          </p:nvPr>
        </p:nvSpPr>
        <p:spPr>
          <a:xfrm>
            <a:off x="6096000" y="1752600"/>
            <a:ext cx="5410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6317393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-tite and Content with OZ icon top righ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10290646" cy="4038600"/>
          </a:xfrm>
          <a:effectLst/>
        </p:spPr>
        <p:txBody>
          <a:bodyPr/>
          <a:lstStyle>
            <a:lvl1pPr marL="342900" indent="-342900">
              <a:buClr>
                <a:srgbClr val="FFFF0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679502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-tite and 2 Content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4918546" cy="4038600"/>
          </a:xfrm>
          <a:effectLst/>
        </p:spPr>
        <p:txBody>
          <a:bodyPr/>
          <a:lstStyle>
            <a:lvl1pPr marL="342900" indent="-342900">
              <a:buClr>
                <a:srgbClr val="FFFF0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6096000" y="1752600"/>
            <a:ext cx="5216525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9637432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OZ icon top righ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10290646" cy="4038600"/>
          </a:xfrm>
          <a:effectLst/>
        </p:spPr>
        <p:txBody>
          <a:bodyPr/>
          <a:lstStyle>
            <a:lvl1pPr marL="342900" indent="-3429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 sz="2200">
                <a:solidFill>
                  <a:srgbClr val="0070C0"/>
                </a:solidFill>
              </a:defRPr>
            </a:lvl1pPr>
            <a:lvl2pPr marL="742950" indent="-28575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304800"/>
            <a:ext cx="10287000" cy="993648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2717344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-tite and 6 Content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1033668" y="1752600"/>
            <a:ext cx="3271632" cy="2057400"/>
          </a:xfrm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7"/>
          </p:nvPr>
        </p:nvSpPr>
        <p:spPr>
          <a:xfrm>
            <a:off x="4537256" y="1752600"/>
            <a:ext cx="3277302" cy="2057400"/>
          </a:xfrm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8046513" y="1752600"/>
            <a:ext cx="3265541" cy="2057400"/>
          </a:xfrm>
        </p:spPr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29"/>
          </p:nvPr>
        </p:nvSpPr>
        <p:spPr>
          <a:xfrm>
            <a:off x="1033668" y="4038600"/>
            <a:ext cx="3271632" cy="2057400"/>
          </a:xfrm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24" name="Picture Placeholder 9"/>
          <p:cNvSpPr>
            <a:spLocks noGrp="1"/>
          </p:cNvSpPr>
          <p:nvPr>
            <p:ph type="pic" sz="quarter" idx="30"/>
          </p:nvPr>
        </p:nvSpPr>
        <p:spPr>
          <a:xfrm>
            <a:off x="4537256" y="4038600"/>
            <a:ext cx="3277302" cy="2057400"/>
          </a:xfrm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31"/>
          </p:nvPr>
        </p:nvSpPr>
        <p:spPr>
          <a:xfrm>
            <a:off x="8046513" y="4038600"/>
            <a:ext cx="3265541" cy="2057400"/>
          </a:xfrm>
        </p:spPr>
        <p:txBody>
          <a:bodyPr>
            <a:norm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95828370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with small oz logo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056" y="1676400"/>
            <a:ext cx="4715644" cy="4114800"/>
          </a:xfrm>
          <a:effectLst/>
        </p:spPr>
        <p:txBody>
          <a:bodyPr/>
          <a:lstStyle>
            <a:lvl1pPr marL="342900" indent="-342900">
              <a:buClr>
                <a:srgbClr val="00B0F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00B0F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3647727" y="4332319"/>
            <a:ext cx="2807916" cy="1719658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571500" y="1949381"/>
            <a:ext cx="2808213" cy="4102595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3647728" y="1949754"/>
            <a:ext cx="2807915" cy="1719658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4128" y="155448"/>
            <a:ext cx="10290646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7"/>
          </p:nvPr>
        </p:nvSpPr>
        <p:spPr>
          <a:xfrm>
            <a:off x="571425" y="1557338"/>
            <a:ext cx="2808288" cy="392044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3647727" y="1557338"/>
            <a:ext cx="2808288" cy="392044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3647727" y="3933057"/>
            <a:ext cx="2808288" cy="392044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61849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3556000" cy="7275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340421"/>
            <a:ext cx="3556000" cy="28167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18001" y="1535112"/>
            <a:ext cx="3556000" cy="7275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4C3ED-9D1C-4EAA-88FD-FCC4926D4B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4318000" y="2340421"/>
            <a:ext cx="3556000" cy="28167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8026400" y="2340421"/>
            <a:ext cx="3556000" cy="28167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8026400" y="1535112"/>
            <a:ext cx="3556000" cy="7275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113674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with sub titl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48427"/>
            <a:ext cx="3556000" cy="509807"/>
          </a:xfrm>
        </p:spPr>
        <p:txBody>
          <a:bodyPr anchor="t" anchorCtr="1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39811"/>
            <a:ext cx="3556000" cy="2816771"/>
          </a:xfrm>
          <a:ln w="19050">
            <a:solidFill>
              <a:srgbClr val="21409A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18001" y="1648426"/>
            <a:ext cx="3556000" cy="509807"/>
          </a:xfrm>
        </p:spPr>
        <p:txBody>
          <a:bodyPr anchor="t" anchorCtr="1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4C3ED-9D1C-4EAA-88FD-FCC4926D4B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4318000" y="2139811"/>
            <a:ext cx="3556000" cy="2816771"/>
          </a:xfrm>
          <a:ln w="19050">
            <a:solidFill>
              <a:srgbClr val="21409A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8026400" y="2139811"/>
            <a:ext cx="3556000" cy="2816771"/>
          </a:xfrm>
          <a:ln w="19050">
            <a:solidFill>
              <a:srgbClr val="21409A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8026400" y="1648426"/>
            <a:ext cx="3556000" cy="509807"/>
          </a:xfrm>
        </p:spPr>
        <p:txBody>
          <a:bodyPr anchor="t" anchorCtr="1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2"/>
            <a:ext cx="9862931" cy="535590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0625035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10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744" y="155448"/>
            <a:ext cx="10287000" cy="114300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86D0A-DFA2-4A1E-8EB5-16CA3A6C78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660483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with oz logo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362200" y="762000"/>
            <a:ext cx="7467600" cy="1174751"/>
          </a:xfrm>
        </p:spPr>
        <p:txBody>
          <a:bodyPr/>
          <a:lstStyle>
            <a:lvl1pPr>
              <a:defRPr sz="44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3467100" y="2632818"/>
            <a:ext cx="5257800" cy="1305494"/>
          </a:xfrm>
        </p:spPr>
        <p:txBody>
          <a:bodyPr anchor="t"/>
          <a:lstStyle>
            <a:lvl1pPr marL="0" indent="0" algn="l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66756365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744" y="304800"/>
            <a:ext cx="10287000" cy="993648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86D0A-DFA2-4A1E-8EB5-16CA3A6C78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492492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in 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425700"/>
            <a:ext cx="10363200" cy="1174751"/>
          </a:xfrm>
        </p:spPr>
        <p:txBody>
          <a:bodyPr/>
          <a:lstStyle>
            <a:lvl1pPr>
              <a:defRPr sz="44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122812"/>
            <a:ext cx="8534400" cy="1305494"/>
          </a:xfrm>
        </p:spPr>
        <p:txBody>
          <a:bodyPr anchor="ctr"/>
          <a:lstStyle>
            <a:lvl1pPr marL="0" indent="0" algn="ct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395663" y="3758631"/>
            <a:ext cx="5400675" cy="8794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415704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with OZ logo bottom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054" y="152400"/>
            <a:ext cx="10290646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9719145" cy="4038600"/>
          </a:xfrm>
          <a:effectLst/>
        </p:spPr>
        <p:txBody>
          <a:bodyPr/>
          <a:lstStyle>
            <a:lvl1pPr marL="342900" indent="-342900"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370419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110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with OZ icon top righ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10290646" cy="4038600"/>
          </a:xfrm>
          <a:effectLst/>
        </p:spPr>
        <p:txBody>
          <a:bodyPr/>
          <a:lstStyle>
            <a:lvl1pPr marL="342900" indent="-342900">
              <a:buClr>
                <a:srgbClr val="FFFF0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523558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Content with OZ icon top righ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4918546" cy="4038600"/>
          </a:xfrm>
          <a:solidFill>
            <a:schemeClr val="accent3">
              <a:alpha val="35000"/>
            </a:schemeClr>
          </a:solidFill>
          <a:effectLst/>
        </p:spPr>
        <p:txBody>
          <a:bodyPr/>
          <a:lstStyle>
            <a:lvl1pPr marL="342900" indent="-3429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 sz="2200">
                <a:solidFill>
                  <a:srgbClr val="0070C0"/>
                </a:solidFill>
              </a:defRPr>
            </a:lvl1pPr>
            <a:lvl2pPr marL="742950" indent="-28575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304800"/>
            <a:ext cx="10287000" cy="993648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3"/>
          </p:nvPr>
        </p:nvSpPr>
        <p:spPr>
          <a:xfrm>
            <a:off x="6096000" y="1752600"/>
            <a:ext cx="5410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4080209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two Content with OZ icon top righ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4918546" cy="4038600"/>
          </a:xfrm>
          <a:effectLst/>
        </p:spPr>
        <p:txBody>
          <a:bodyPr/>
          <a:lstStyle>
            <a:lvl1pPr marL="342900" indent="-342900">
              <a:buClr>
                <a:srgbClr val="FFFF0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3"/>
          </p:nvPr>
        </p:nvSpPr>
        <p:spPr>
          <a:xfrm>
            <a:off x="6096000" y="1752600"/>
            <a:ext cx="5410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9860333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ub-tite and Content with OZ icon top righ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10290646" cy="4038600"/>
          </a:xfrm>
          <a:effectLst/>
        </p:spPr>
        <p:txBody>
          <a:bodyPr/>
          <a:lstStyle>
            <a:lvl1pPr marL="342900" indent="-342900">
              <a:buClr>
                <a:srgbClr val="FFFF0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2367776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sub-tite and 2 Content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4918546" cy="4038600"/>
          </a:xfrm>
          <a:effectLst/>
        </p:spPr>
        <p:txBody>
          <a:bodyPr/>
          <a:lstStyle>
            <a:lvl1pPr marL="342900" indent="-342900">
              <a:buClr>
                <a:srgbClr val="FFFF0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6096000" y="1752600"/>
            <a:ext cx="5216525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500039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sub-tite and 6 Content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1033668" y="1752600"/>
            <a:ext cx="3271632" cy="2057400"/>
          </a:xfrm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7"/>
          </p:nvPr>
        </p:nvSpPr>
        <p:spPr>
          <a:xfrm>
            <a:off x="4537256" y="1752600"/>
            <a:ext cx="3277302" cy="2057400"/>
          </a:xfrm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8046513" y="1752600"/>
            <a:ext cx="3265541" cy="2057400"/>
          </a:xfrm>
        </p:spPr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29"/>
          </p:nvPr>
        </p:nvSpPr>
        <p:spPr>
          <a:xfrm>
            <a:off x="1033668" y="4038600"/>
            <a:ext cx="3271632" cy="2057400"/>
          </a:xfrm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24" name="Picture Placeholder 9"/>
          <p:cNvSpPr>
            <a:spLocks noGrp="1"/>
          </p:cNvSpPr>
          <p:nvPr>
            <p:ph type="pic" sz="quarter" idx="30"/>
          </p:nvPr>
        </p:nvSpPr>
        <p:spPr>
          <a:xfrm>
            <a:off x="4537256" y="4038600"/>
            <a:ext cx="3277302" cy="2057400"/>
          </a:xfrm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31"/>
          </p:nvPr>
        </p:nvSpPr>
        <p:spPr>
          <a:xfrm>
            <a:off x="8046513" y="4038600"/>
            <a:ext cx="3265541" cy="2057400"/>
          </a:xfrm>
        </p:spPr>
        <p:txBody>
          <a:bodyPr>
            <a:norm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30349933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with small oz logo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056" y="1676400"/>
            <a:ext cx="4715644" cy="4114800"/>
          </a:xfrm>
          <a:effectLst/>
        </p:spPr>
        <p:txBody>
          <a:bodyPr/>
          <a:lstStyle>
            <a:lvl1pPr marL="342900" indent="-342900">
              <a:buClr>
                <a:srgbClr val="00B0F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00B0F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3647727" y="4332319"/>
            <a:ext cx="2807916" cy="1719658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571500" y="1949381"/>
            <a:ext cx="2808213" cy="4102595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3647728" y="1949754"/>
            <a:ext cx="2807915" cy="1719658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4128" y="155448"/>
            <a:ext cx="10290646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7"/>
          </p:nvPr>
        </p:nvSpPr>
        <p:spPr>
          <a:xfrm>
            <a:off x="571425" y="1557338"/>
            <a:ext cx="2808288" cy="392044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3647727" y="1557338"/>
            <a:ext cx="2808288" cy="392044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3647727" y="3933057"/>
            <a:ext cx="2808288" cy="392044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9243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3556000" cy="7275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340421"/>
            <a:ext cx="3556000" cy="28167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18001" y="1535112"/>
            <a:ext cx="3556000" cy="7275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4C3ED-9D1C-4EAA-88FD-FCC4926D4B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4318000" y="2340421"/>
            <a:ext cx="3556000" cy="28167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8026400" y="2340421"/>
            <a:ext cx="3556000" cy="28167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8026400" y="1535112"/>
            <a:ext cx="3556000" cy="7275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418016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 with sub titl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48427"/>
            <a:ext cx="3556000" cy="509807"/>
          </a:xfrm>
        </p:spPr>
        <p:txBody>
          <a:bodyPr anchor="t" anchorCtr="1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39811"/>
            <a:ext cx="3556000" cy="2816771"/>
          </a:xfrm>
          <a:ln w="19050">
            <a:solidFill>
              <a:srgbClr val="21409A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18001" y="1648426"/>
            <a:ext cx="3556000" cy="509807"/>
          </a:xfrm>
        </p:spPr>
        <p:txBody>
          <a:bodyPr anchor="t" anchorCtr="1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4C3ED-9D1C-4EAA-88FD-FCC4926D4B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4318000" y="2139811"/>
            <a:ext cx="3556000" cy="2816771"/>
          </a:xfrm>
          <a:ln w="19050">
            <a:solidFill>
              <a:srgbClr val="21409A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8026400" y="2139811"/>
            <a:ext cx="3556000" cy="2816771"/>
          </a:xfrm>
          <a:ln w="19050">
            <a:solidFill>
              <a:srgbClr val="21409A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8026400" y="1648426"/>
            <a:ext cx="3556000" cy="509807"/>
          </a:xfrm>
        </p:spPr>
        <p:txBody>
          <a:bodyPr anchor="t" anchorCtr="1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2"/>
            <a:ext cx="9862931" cy="535590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9369242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10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744" y="155448"/>
            <a:ext cx="10287000" cy="114300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86D0A-DFA2-4A1E-8EB5-16CA3A6C78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32746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with oz logo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914400" y="1347787"/>
            <a:ext cx="10363200" cy="1174751"/>
          </a:xfrm>
        </p:spPr>
        <p:txBody>
          <a:bodyPr/>
          <a:lstStyle>
            <a:lvl1pPr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828800" y="2632818"/>
            <a:ext cx="8534400" cy="1305494"/>
          </a:xfrm>
        </p:spPr>
        <p:txBody>
          <a:bodyPr anchor="t"/>
          <a:lstStyle>
            <a:lvl1pPr marL="0" indent="0" algn="ct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34541705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744" y="304800"/>
            <a:ext cx="10287000" cy="993648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86D0A-DFA2-4A1E-8EB5-16CA3A6C78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395218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-tite and Content with OZ icon top righ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10290646" cy="4038600"/>
          </a:xfrm>
          <a:effectLst/>
        </p:spPr>
        <p:txBody>
          <a:bodyPr/>
          <a:lstStyle>
            <a:lvl1pPr marL="342900" indent="-3429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 sz="2200">
                <a:solidFill>
                  <a:srgbClr val="0070C0"/>
                </a:solidFill>
              </a:defRPr>
            </a:lvl1pPr>
            <a:lvl2pPr marL="742950" indent="-28575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304800"/>
            <a:ext cx="10287000" cy="993648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1636959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oz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 userDrawn="1"/>
        </p:nvGrpSpPr>
        <p:grpSpPr bwMode="auto">
          <a:xfrm flipH="1">
            <a:off x="10240963" y="-674688"/>
            <a:ext cx="2149475" cy="3565526"/>
            <a:chOff x="-101754" y="-47188"/>
            <a:chExt cx="2382838" cy="3211512"/>
          </a:xfrm>
        </p:grpSpPr>
        <p:sp>
          <p:nvSpPr>
            <p:cNvPr id="6" name="等腰三角形 6"/>
            <p:cNvSpPr/>
            <p:nvPr userDrawn="1"/>
          </p:nvSpPr>
          <p:spPr>
            <a:xfrm rot="5400000">
              <a:off x="-516092" y="367149"/>
              <a:ext cx="3211512" cy="2382838"/>
            </a:xfrm>
            <a:prstGeom prst="triangle">
              <a:avLst/>
            </a:prstGeom>
            <a:solidFill>
              <a:srgbClr val="B4E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tIns="54864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等腰三角形 7"/>
            <p:cNvSpPr/>
            <p:nvPr userDrawn="1"/>
          </p:nvSpPr>
          <p:spPr>
            <a:xfrm rot="19743492">
              <a:off x="273095" y="2030428"/>
              <a:ext cx="1150942" cy="992337"/>
            </a:xfrm>
            <a:prstGeom prst="triangle">
              <a:avLst>
                <a:gd name="adj" fmla="val 56092"/>
              </a:avLst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tIns="54864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054" y="152400"/>
            <a:ext cx="10290646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7488" y="1676400"/>
            <a:ext cx="9256711" cy="4114800"/>
          </a:xfrm>
          <a:effectLst/>
        </p:spPr>
        <p:txBody>
          <a:bodyPr/>
          <a:lstStyle>
            <a:lvl1pPr marL="342900" indent="-342900">
              <a:buClr>
                <a:srgbClr val="00B0F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00B0F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grpSp>
        <p:nvGrpSpPr>
          <p:cNvPr id="10" name="组合 8"/>
          <p:cNvGrpSpPr>
            <a:grpSpLocks/>
          </p:cNvGrpSpPr>
          <p:nvPr userDrawn="1"/>
        </p:nvGrpSpPr>
        <p:grpSpPr bwMode="auto">
          <a:xfrm>
            <a:off x="398463" y="414338"/>
            <a:ext cx="577850" cy="779462"/>
            <a:chOff x="-1" y="950495"/>
            <a:chExt cx="2382255" cy="3212432"/>
          </a:xfrm>
        </p:grpSpPr>
        <p:sp>
          <p:nvSpPr>
            <p:cNvPr id="11" name="等腰三角形 6"/>
            <p:cNvSpPr>
              <a:spLocks noChangeArrowheads="1"/>
            </p:cNvSpPr>
            <p:nvPr/>
          </p:nvSpPr>
          <p:spPr bwMode="auto">
            <a:xfrm rot="5400000">
              <a:off x="-415090" y="1365583"/>
              <a:ext cx="3212432" cy="2382255"/>
            </a:xfrm>
            <a:prstGeom prst="triangle">
              <a:avLst>
                <a:gd name="adj" fmla="val 50000"/>
              </a:avLst>
            </a:prstGeom>
            <a:solidFill>
              <a:srgbClr val="B4E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>
                <a:solidFill>
                  <a:schemeClr val="lt1"/>
                </a:solidFill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12" name="等腰三角形 7"/>
            <p:cNvSpPr/>
            <p:nvPr/>
          </p:nvSpPr>
          <p:spPr>
            <a:xfrm rot="19743492">
              <a:off x="373042" y="3031053"/>
              <a:ext cx="1151860" cy="987936"/>
            </a:xfrm>
            <a:prstGeom prst="triangle">
              <a:avLst>
                <a:gd name="adj" fmla="val 56092"/>
              </a:avLst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rgbClr val="FFFF66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6673434-4E46-42CA-9BB2-C908519AA7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212121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 with small oz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26" y="241434"/>
            <a:ext cx="989098" cy="989098"/>
          </a:xfrm>
          <a:prstGeom prst="rect">
            <a:avLst/>
          </a:prstGeom>
        </p:spPr>
      </p:pic>
      <p:grpSp>
        <p:nvGrpSpPr>
          <p:cNvPr id="18" name="组合 8"/>
          <p:cNvGrpSpPr>
            <a:grpSpLocks/>
          </p:cNvGrpSpPr>
          <p:nvPr userDrawn="1"/>
        </p:nvGrpSpPr>
        <p:grpSpPr bwMode="auto">
          <a:xfrm>
            <a:off x="398463" y="414338"/>
            <a:ext cx="577850" cy="779462"/>
            <a:chOff x="-1" y="950495"/>
            <a:chExt cx="2382255" cy="3212432"/>
          </a:xfrm>
        </p:grpSpPr>
        <p:sp>
          <p:nvSpPr>
            <p:cNvPr id="19" name="等腰三角形 6"/>
            <p:cNvSpPr>
              <a:spLocks noChangeArrowheads="1"/>
            </p:cNvSpPr>
            <p:nvPr/>
          </p:nvSpPr>
          <p:spPr bwMode="auto">
            <a:xfrm rot="5400000">
              <a:off x="-415090" y="1365583"/>
              <a:ext cx="3212432" cy="2382255"/>
            </a:xfrm>
            <a:prstGeom prst="triangle">
              <a:avLst>
                <a:gd name="adj" fmla="val 50000"/>
              </a:avLst>
            </a:prstGeom>
            <a:solidFill>
              <a:srgbClr val="B4E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>
                <a:solidFill>
                  <a:schemeClr val="lt1"/>
                </a:solidFill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20" name="等腰三角形 7"/>
            <p:cNvSpPr/>
            <p:nvPr/>
          </p:nvSpPr>
          <p:spPr>
            <a:xfrm rot="19743492">
              <a:off x="373042" y="3031053"/>
              <a:ext cx="1151860" cy="987936"/>
            </a:xfrm>
            <a:prstGeom prst="triangle">
              <a:avLst>
                <a:gd name="adj" fmla="val 56092"/>
              </a:avLst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rgbClr val="FFFF66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10401300" cy="4114800"/>
          </a:xfrm>
          <a:effectLst/>
        </p:spPr>
        <p:txBody>
          <a:bodyPr/>
          <a:lstStyle>
            <a:lvl1pPr marL="342900" indent="-342900">
              <a:buClr>
                <a:srgbClr val="00B0F0"/>
              </a:buClr>
              <a:buFont typeface="Arial" panose="020B0604020202020204" pitchFamily="34" charset="0"/>
              <a:buChar char="•"/>
              <a:defRPr sz="2400" b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00B0F0"/>
              </a:buClr>
              <a:buFont typeface="Arial" panose="020B0604020202020204" pitchFamily="34" charset="0"/>
              <a:buChar char="•"/>
              <a:defRPr sz="2000" b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 b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 b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 b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267400"/>
            <a:ext cx="10595446" cy="922525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780635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-tite and 2 Content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4918546" cy="4038600"/>
          </a:xfrm>
          <a:effectLst/>
        </p:spPr>
        <p:txBody>
          <a:bodyPr/>
          <a:lstStyle>
            <a:lvl1pPr marL="342900" indent="-3429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 sz="2200">
                <a:solidFill>
                  <a:srgbClr val="0070C0"/>
                </a:solidFill>
              </a:defRPr>
            </a:lvl1pPr>
            <a:lvl2pPr marL="742950" indent="-28575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304800"/>
            <a:ext cx="10287000" cy="993648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6096000" y="1752600"/>
            <a:ext cx="5216525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26320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BG-Title and sub-tite and 2 Content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4918546" cy="4038600"/>
          </a:xfrm>
          <a:solidFill>
            <a:schemeClr val="accent3">
              <a:alpha val="35000"/>
            </a:schemeClr>
          </a:solidFill>
          <a:effectLst/>
        </p:spPr>
        <p:txBody>
          <a:bodyPr/>
          <a:lstStyle>
            <a:lvl1pPr marL="342900" indent="-3429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 sz="2200">
                <a:solidFill>
                  <a:srgbClr val="0070C0"/>
                </a:solidFill>
              </a:defRPr>
            </a:lvl1pPr>
            <a:lvl2pPr marL="742950" indent="-28575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304800"/>
            <a:ext cx="10287000" cy="993648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6096000" y="1752600"/>
            <a:ext cx="5216525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6362599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-tite and 6 Content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304800"/>
            <a:ext cx="10287000" cy="993648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1033668" y="1762125"/>
            <a:ext cx="3389798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7"/>
          </p:nvPr>
        </p:nvSpPr>
        <p:spPr>
          <a:xfrm>
            <a:off x="4575253" y="1762125"/>
            <a:ext cx="3395673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8122713" y="1762125"/>
            <a:ext cx="3383487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29"/>
          </p:nvPr>
        </p:nvSpPr>
        <p:spPr>
          <a:xfrm>
            <a:off x="1033668" y="3962400"/>
            <a:ext cx="3389798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24" name="Picture Placeholder 9"/>
          <p:cNvSpPr>
            <a:spLocks noGrp="1"/>
          </p:cNvSpPr>
          <p:nvPr>
            <p:ph type="pic" sz="quarter" idx="30"/>
          </p:nvPr>
        </p:nvSpPr>
        <p:spPr>
          <a:xfrm>
            <a:off x="4575253" y="3962400"/>
            <a:ext cx="3395673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31"/>
          </p:nvPr>
        </p:nvSpPr>
        <p:spPr>
          <a:xfrm>
            <a:off x="8122713" y="3962400"/>
            <a:ext cx="3383487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99999583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sub-tite and 6 Content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304800"/>
            <a:ext cx="10287000" cy="993648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1033668" y="1762125"/>
            <a:ext cx="3389798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7"/>
          </p:nvPr>
        </p:nvSpPr>
        <p:spPr>
          <a:xfrm>
            <a:off x="4575253" y="1762125"/>
            <a:ext cx="3395673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8122713" y="1762125"/>
            <a:ext cx="3383487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29"/>
          </p:nvPr>
        </p:nvSpPr>
        <p:spPr>
          <a:xfrm>
            <a:off x="1033668" y="3962400"/>
            <a:ext cx="3389798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24" name="Picture Placeholder 9"/>
          <p:cNvSpPr>
            <a:spLocks noGrp="1"/>
          </p:cNvSpPr>
          <p:nvPr>
            <p:ph type="pic" sz="quarter" idx="30"/>
          </p:nvPr>
        </p:nvSpPr>
        <p:spPr>
          <a:xfrm>
            <a:off x="4575253" y="3962400"/>
            <a:ext cx="3395673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31"/>
          </p:nvPr>
        </p:nvSpPr>
        <p:spPr>
          <a:xfrm>
            <a:off x="8122713" y="3962400"/>
            <a:ext cx="3383487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964860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04800"/>
            <a:ext cx="11049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764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12/12/2022</a:t>
            </a:r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6673434-4E46-42CA-9BB2-C908519AA7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12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  <p:sldLayoutId id="2147483829" r:id="rId22"/>
    <p:sldLayoutId id="2147483830" r:id="rId23"/>
    <p:sldLayoutId id="2147483831" r:id="rId24"/>
    <p:sldLayoutId id="2147483832" r:id="rId25"/>
    <p:sldLayoutId id="2147483833" r:id="rId26"/>
    <p:sldLayoutId id="2147483834" r:id="rId27"/>
    <p:sldLayoutId id="2147483835" r:id="rId28"/>
    <p:sldLayoutId id="2147483836" r:id="rId29"/>
    <p:sldLayoutId id="2147483837" r:id="rId30"/>
    <p:sldLayoutId id="2147483838" r:id="rId31"/>
    <p:sldLayoutId id="2147483839" r:id="rId32"/>
    <p:sldLayoutId id="2147483840" r:id="rId33"/>
    <p:sldLayoutId id="2147483841" r:id="rId34"/>
    <p:sldLayoutId id="2147483842" r:id="rId35"/>
    <p:sldLayoutId id="2147483843" r:id="rId36"/>
    <p:sldLayoutId id="2147483844" r:id="rId37"/>
    <p:sldLayoutId id="2147483845" r:id="rId38"/>
    <p:sldLayoutId id="2147483846" r:id="rId39"/>
    <p:sldLayoutId id="2147483847" r:id="rId40"/>
    <p:sldLayoutId id="2147483848" r:id="rId41"/>
    <p:sldLayoutId id="2147483849" r:id="rId42"/>
    <p:sldLayoutId id="2147483850" r:id="rId43"/>
    <p:sldLayoutId id="2147483851" r:id="rId44"/>
    <p:sldLayoutId id="2147483852" r:id="rId45"/>
    <p:sldLayoutId id="2147483853" r:id="rId46"/>
    <p:sldLayoutId id="2147483854" r:id="rId47"/>
    <p:sldLayoutId id="2147483855" r:id="rId48"/>
    <p:sldLayoutId id="2147483856" r:id="rId49"/>
    <p:sldLayoutId id="2147483857" r:id="rId50"/>
    <p:sldLayoutId id="2147483858" r:id="rId51"/>
  </p:sldLayoutIdLst>
  <p:transition/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C3F9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C0"/>
          </a:solidFill>
          <a:latin typeface="Tahoma" panose="020B060403050404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C0"/>
          </a:solidFill>
          <a:latin typeface="Tahoma" panose="020B060403050404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C0"/>
          </a:solidFill>
          <a:latin typeface="Tahoma" panose="020B060403050404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C0"/>
          </a:solidFill>
          <a:latin typeface="Tahoma" panose="020B060403050404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F200"/>
        </a:buClr>
        <a:buSzPct val="150000"/>
        <a:buFont typeface="Arial" panose="020B0604020202020204" pitchFamily="34" charset="0"/>
        <a:buChar char="•"/>
        <a:defRPr sz="2200" b="1">
          <a:solidFill>
            <a:srgbClr val="0070C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F200"/>
        </a:buClr>
        <a:buSzPct val="150000"/>
        <a:buFont typeface="Arial" panose="020B0604020202020204" pitchFamily="34" charset="0"/>
        <a:buChar char="•"/>
        <a:defRPr sz="2400" b="1">
          <a:solidFill>
            <a:srgbClr val="0070C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F200"/>
        </a:buClr>
        <a:buSzPct val="150000"/>
        <a:buFont typeface="Arial" panose="020B0604020202020204" pitchFamily="34" charset="0"/>
        <a:buChar char="•"/>
        <a:defRPr sz="2000" b="1">
          <a:solidFill>
            <a:srgbClr val="0070C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F200"/>
        </a:buClr>
        <a:buSzPct val="150000"/>
        <a:buFont typeface="Arial" panose="020B0604020202020204" pitchFamily="34" charset="0"/>
        <a:buChar char="•"/>
        <a:defRPr b="1">
          <a:solidFill>
            <a:srgbClr val="0070C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F200"/>
        </a:buClr>
        <a:buSzPct val="150000"/>
        <a:buFont typeface="Arial" panose="020B0604020202020204" pitchFamily="34" charset="0"/>
        <a:buChar char="•"/>
        <a:defRPr b="1">
          <a:solidFill>
            <a:srgbClr val="0070C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26" Type="http://schemas.openxmlformats.org/officeDocument/2006/relationships/image" Target="../media/image67.jpeg"/><Relationship Id="rId3" Type="http://schemas.openxmlformats.org/officeDocument/2006/relationships/image" Target="../media/image44.jpeg"/><Relationship Id="rId21" Type="http://schemas.openxmlformats.org/officeDocument/2006/relationships/image" Target="../media/image62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5" Type="http://schemas.openxmlformats.org/officeDocument/2006/relationships/image" Target="../media/image66.png"/><Relationship Id="rId2" Type="http://schemas.openxmlformats.org/officeDocument/2006/relationships/image" Target="../media/image43.jpeg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29" Type="http://schemas.openxmlformats.org/officeDocument/2006/relationships/image" Target="../media/image7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24" Type="http://schemas.openxmlformats.org/officeDocument/2006/relationships/image" Target="../media/image65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23" Type="http://schemas.openxmlformats.org/officeDocument/2006/relationships/image" Target="../media/image64.jpeg"/><Relationship Id="rId28" Type="http://schemas.openxmlformats.org/officeDocument/2006/relationships/image" Target="../media/image69.jpe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Relationship Id="rId22" Type="http://schemas.openxmlformats.org/officeDocument/2006/relationships/image" Target="../media/image63.jpeg"/><Relationship Id="rId27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6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Corporate Overview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altLang="tr-TR"/>
              <a:t>O</a:t>
            </a:r>
            <a:r>
              <a:rPr lang="en-CA" altLang="tr-TR"/>
              <a:t>Z</a:t>
            </a:r>
            <a:r>
              <a:rPr lang="tr-TR" altLang="tr-TR"/>
              <a:t> Optics Optik Ticaret </a:t>
            </a:r>
            <a:r>
              <a:rPr lang="en-CA" altLang="tr-TR"/>
              <a:t>A.S.</a:t>
            </a:r>
            <a:endParaRPr lang="tr-TR" altLang="tr-T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October 2023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910" y="1752600"/>
            <a:ext cx="7779405" cy="4038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</a:rPr>
              <a:t>Leading Technology</a:t>
            </a:r>
            <a:endParaRPr lang="en-US" dirty="0"/>
          </a:p>
        </p:txBody>
      </p:sp>
      <p:sp>
        <p:nvSpPr>
          <p:cNvPr id="5" name="文本框 21"/>
          <p:cNvSpPr txBox="1">
            <a:spLocks noChangeArrowheads="1"/>
          </p:cNvSpPr>
          <p:nvPr/>
        </p:nvSpPr>
        <p:spPr bwMode="auto">
          <a:xfrm>
            <a:off x="1320503" y="1118937"/>
            <a:ext cx="3312246" cy="41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>
                <a:latin typeface="Arial Black" panose="020B0A04020102020204" pitchFamily="34" charset="0"/>
                <a:ea typeface="Microsoft YaHei" panose="020B0503020204020204" pitchFamily="34" charset="-122"/>
              </a:rPr>
              <a:t>Three Product Groups</a:t>
            </a:r>
            <a:endParaRPr lang="zh-CN" altLang="en-US" sz="2000" b="1" dirty="0">
              <a:latin typeface="Arial Black" panose="020B0A040201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" name="燕尾形 34"/>
          <p:cNvSpPr/>
          <p:nvPr/>
        </p:nvSpPr>
        <p:spPr>
          <a:xfrm>
            <a:off x="4648200" y="1184107"/>
            <a:ext cx="214265" cy="261938"/>
          </a:xfrm>
          <a:prstGeom prst="chevr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solidFill>
                <a:schemeClr val="tx1"/>
              </a:solidFill>
              <a:latin typeface="+mj-lt"/>
              <a:cs typeface="Tahoma" pitchFamily="34" charset="0"/>
            </a:endParaRPr>
          </a:p>
        </p:txBody>
      </p:sp>
      <p:sp>
        <p:nvSpPr>
          <p:cNvPr id="8" name="文本框 21"/>
          <p:cNvSpPr txBox="1">
            <a:spLocks noChangeArrowheads="1"/>
          </p:cNvSpPr>
          <p:nvPr/>
        </p:nvSpPr>
        <p:spPr bwMode="auto">
          <a:xfrm>
            <a:off x="4862990" y="1118936"/>
            <a:ext cx="3204294" cy="41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latin typeface="Arial Black" panose="020B0A04020102020204" pitchFamily="34" charset="0"/>
                <a:ea typeface="Microsoft YaHei" panose="020B0503020204020204" pitchFamily="34" charset="-122"/>
              </a:rPr>
              <a:t>Over 1,000 Products</a:t>
            </a:r>
            <a:endParaRPr lang="zh-CN" altLang="en-US" sz="2000" b="1" dirty="0">
              <a:latin typeface="Arial Black" panose="020B0A040201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文本框 21"/>
          <p:cNvSpPr txBox="1">
            <a:spLocks noChangeArrowheads="1"/>
          </p:cNvSpPr>
          <p:nvPr/>
        </p:nvSpPr>
        <p:spPr bwMode="auto">
          <a:xfrm>
            <a:off x="8178503" y="1118937"/>
            <a:ext cx="2768044" cy="41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latin typeface="Arial Black" panose="020B0A04020102020204" pitchFamily="34" charset="0"/>
                <a:ea typeface="Microsoft YaHei" panose="020B0503020204020204" pitchFamily="34" charset="-122"/>
              </a:rPr>
              <a:t>Leading Edge R&amp;D</a:t>
            </a:r>
            <a:endParaRPr lang="zh-CN" altLang="en-US" sz="2000" b="1" dirty="0">
              <a:latin typeface="Arial Black" panose="020B0A040201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燕尾形 34"/>
          <p:cNvSpPr/>
          <p:nvPr/>
        </p:nvSpPr>
        <p:spPr>
          <a:xfrm>
            <a:off x="8001000" y="1178979"/>
            <a:ext cx="222868" cy="261938"/>
          </a:xfrm>
          <a:prstGeom prst="chevr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solidFill>
                <a:schemeClr val="tx1"/>
              </a:solidFill>
              <a:latin typeface="+mj-lt"/>
              <a:cs typeface="Tahoma" pitchFamily="34" charset="0"/>
            </a:endParaRPr>
          </a:p>
        </p:txBody>
      </p:sp>
      <p:sp>
        <p:nvSpPr>
          <p:cNvPr id="16" name="燕尾形 37"/>
          <p:cNvSpPr/>
          <p:nvPr/>
        </p:nvSpPr>
        <p:spPr>
          <a:xfrm>
            <a:off x="1143000" y="1178016"/>
            <a:ext cx="180975" cy="261938"/>
          </a:xfrm>
          <a:prstGeom prst="chevro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028930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Leading Technology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Featured Products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48" y="1752600"/>
            <a:ext cx="2569622" cy="481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229" y="1752600"/>
            <a:ext cx="2569622" cy="48135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440" y="1745656"/>
            <a:ext cx="2573329" cy="4820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359" y="1745656"/>
            <a:ext cx="2569621" cy="481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54156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</a:rPr>
              <a:t>Leading Technology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Featured Products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018" y="1752599"/>
            <a:ext cx="2565914" cy="48066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52599"/>
            <a:ext cx="2564862" cy="48046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499" y="1752600"/>
            <a:ext cx="2569622" cy="481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758" y="1752600"/>
            <a:ext cx="2569622" cy="481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31703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</a:rPr>
              <a:t>Leading Technology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Featured Products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45" y="1744578"/>
            <a:ext cx="2578334" cy="4829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44578"/>
            <a:ext cx="2578334" cy="48298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654" y="1745949"/>
            <a:ext cx="2576871" cy="4827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498" y="1737928"/>
            <a:ext cx="2585434" cy="48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67187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25054" y="2133600"/>
            <a:ext cx="10290646" cy="36576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altLang="zh-CN" dirty="0"/>
              <a:t>ISO 9001:2015 Certified (Canada, China and Turkey)</a:t>
            </a:r>
          </a:p>
          <a:p>
            <a:pPr>
              <a:spcAft>
                <a:spcPts val="0"/>
              </a:spcAft>
            </a:pPr>
            <a:r>
              <a:rPr lang="en-US" altLang="zh-CN" dirty="0"/>
              <a:t>REACH Compliance</a:t>
            </a:r>
          </a:p>
          <a:p>
            <a:pPr>
              <a:spcAft>
                <a:spcPts val="0"/>
              </a:spcAft>
            </a:pPr>
            <a:r>
              <a:rPr lang="en-US" altLang="zh-CN" dirty="0"/>
              <a:t>RoHS Compliance</a:t>
            </a:r>
          </a:p>
          <a:p>
            <a:pPr>
              <a:spcAft>
                <a:spcPts val="0"/>
              </a:spcAft>
            </a:pPr>
            <a:r>
              <a:rPr lang="en-US" altLang="zh-CN" dirty="0"/>
              <a:t>CE Compliance</a:t>
            </a:r>
          </a:p>
          <a:p>
            <a:pPr>
              <a:spcAft>
                <a:spcPts val="0"/>
              </a:spcAft>
            </a:pPr>
            <a:r>
              <a:rPr lang="en-US" altLang="zh-CN" dirty="0" err="1"/>
              <a:t>Telecordia</a:t>
            </a:r>
            <a:r>
              <a:rPr lang="en-US" altLang="zh-CN" dirty="0"/>
              <a:t> Compliance</a:t>
            </a:r>
          </a:p>
          <a:p>
            <a:pPr>
              <a:spcAft>
                <a:spcPts val="0"/>
              </a:spcAft>
            </a:pPr>
            <a:r>
              <a:rPr lang="en-US" altLang="zh-CN" dirty="0"/>
              <a:t>Controlled Goods Directorate Registered</a:t>
            </a:r>
          </a:p>
          <a:p>
            <a:pPr>
              <a:spcAft>
                <a:spcPts val="0"/>
              </a:spcAft>
            </a:pPr>
            <a:r>
              <a:rPr lang="en-US" altLang="zh-CN" dirty="0"/>
              <a:t>Critical supplier for F35 and F18 Project</a:t>
            </a:r>
          </a:p>
          <a:p>
            <a:pPr>
              <a:spcAft>
                <a:spcPts val="0"/>
              </a:spcAft>
            </a:pPr>
            <a:r>
              <a:rPr lang="en-US" altLang="zh-CN" dirty="0"/>
              <a:t>TSCA (Toxic Substance Control Act) Compliance</a:t>
            </a:r>
          </a:p>
          <a:p>
            <a:pPr>
              <a:spcAft>
                <a:spcPts val="0"/>
              </a:spcAft>
            </a:pPr>
            <a:r>
              <a:rPr lang="en-US" altLang="zh-CN" dirty="0"/>
              <a:t>CHEMSHERPA Compliance</a:t>
            </a:r>
          </a:p>
          <a:p>
            <a:pPr>
              <a:spcAft>
                <a:spcPts val="0"/>
              </a:spcAft>
            </a:pPr>
            <a:r>
              <a:rPr lang="en-US" altLang="zh-CN" dirty="0"/>
              <a:t>IEC 61010 Compliance</a:t>
            </a:r>
          </a:p>
          <a:p>
            <a:pPr>
              <a:spcAft>
                <a:spcPts val="0"/>
              </a:spcAft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Industry Standards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All Products Manufactured are in Strict Accordance</a:t>
            </a:r>
          </a:p>
          <a:p>
            <a:r>
              <a:rPr lang="en-US" dirty="0"/>
              <a:t>with International Industry Standards: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68794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00" y="1752599"/>
            <a:ext cx="3581400" cy="1981200"/>
          </a:xfrm>
          <a:solidFill>
            <a:schemeClr val="accent3">
              <a:alpha val="55000"/>
            </a:schemeClr>
          </a:solidFill>
        </p:spPr>
        <p:txBody>
          <a:bodyPr anchor="ctr" anchorCtr="0">
            <a:normAutofit/>
          </a:bodyPr>
          <a:lstStyle/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b="0" dirty="0">
                <a:latin typeface="+mj-lt"/>
                <a:ea typeface="Microsoft YaHei" panose="020B0503020204020204" pitchFamily="34" charset="-122"/>
              </a:rPr>
              <a:t>Using our strong direct sales and distributors, we address the following markets: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</a:rPr>
              <a:t>Marketing Strategy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Application Market</a:t>
            </a:r>
          </a:p>
        </p:txBody>
      </p:sp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7400" y="1236610"/>
            <a:ext cx="5791200" cy="501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 bwMode="auto">
          <a:xfrm flipH="1">
            <a:off x="1143000" y="3733799"/>
            <a:ext cx="6400800" cy="0"/>
          </a:xfrm>
          <a:prstGeom prst="line">
            <a:avLst/>
          </a:prstGeom>
          <a:solidFill>
            <a:schemeClr val="accent1"/>
          </a:solidFill>
          <a:ln w="539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97566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1295400" y="3886198"/>
            <a:ext cx="10020300" cy="243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200" b="1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000" b="1">
                <a:solidFill>
                  <a:srgbClr val="0070C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000" b="1">
                <a:solidFill>
                  <a:srgbClr val="0070C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9pPr>
          </a:lstStyle>
          <a:p>
            <a:pPr>
              <a:spcAft>
                <a:spcPts val="0"/>
              </a:spcAft>
            </a:pPr>
            <a:r>
              <a:rPr lang="en-US" altLang="zh-CN" kern="0" dirty="0"/>
              <a:t>Energy – Oil and Gas</a:t>
            </a:r>
          </a:p>
          <a:p>
            <a:pPr>
              <a:spcAft>
                <a:spcPts val="0"/>
              </a:spcAft>
            </a:pPr>
            <a:r>
              <a:rPr lang="en-US" altLang="zh-CN" kern="0" dirty="0"/>
              <a:t>Military and Homeland Security</a:t>
            </a:r>
          </a:p>
          <a:p>
            <a:pPr>
              <a:spcAft>
                <a:spcPts val="0"/>
              </a:spcAft>
            </a:pPr>
            <a:r>
              <a:rPr lang="en-US" altLang="zh-CN" kern="0" dirty="0"/>
              <a:t>Educational</a:t>
            </a:r>
          </a:p>
          <a:p>
            <a:pPr>
              <a:spcAft>
                <a:spcPts val="0"/>
              </a:spcAft>
            </a:pPr>
            <a:r>
              <a:rPr lang="en-US" altLang="zh-CN" kern="0" dirty="0"/>
              <a:t>Industrial</a:t>
            </a:r>
          </a:p>
          <a:p>
            <a:pPr>
              <a:spcAft>
                <a:spcPts val="0"/>
              </a:spcAft>
            </a:pPr>
            <a:r>
              <a:rPr lang="en-US" altLang="zh-CN" kern="0" dirty="0"/>
              <a:t>Telecom / Datacom</a:t>
            </a:r>
          </a:p>
          <a:p>
            <a:pPr>
              <a:spcAft>
                <a:spcPts val="0"/>
              </a:spcAft>
            </a:pPr>
            <a:r>
              <a:rPr lang="en-US" altLang="zh-CN" kern="0" dirty="0"/>
              <a:t>Medical &amp; Pharmaceutical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060619887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Marketing Strategy</a:t>
            </a:r>
            <a:endParaRPr lang="en-US" altLang="zh-C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Application Market</a:t>
            </a:r>
            <a:endParaRPr lang="en-US" dirty="0"/>
          </a:p>
        </p:txBody>
      </p:sp>
      <p:sp>
        <p:nvSpPr>
          <p:cNvPr id="16" name="Content Placeholder 3"/>
          <p:cNvSpPr txBox="1">
            <a:spLocks/>
          </p:cNvSpPr>
          <p:nvPr/>
        </p:nvSpPr>
        <p:spPr bwMode="auto">
          <a:xfrm>
            <a:off x="1143000" y="1752600"/>
            <a:ext cx="3657600" cy="4572000"/>
          </a:xfrm>
          <a:prstGeom prst="rect">
            <a:avLst/>
          </a:prstGeom>
          <a:solidFill>
            <a:schemeClr val="accent3">
              <a:alpha val="57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400" b="1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000" b="1">
                <a:solidFill>
                  <a:srgbClr val="0070C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000" b="1">
                <a:solidFill>
                  <a:srgbClr val="0070C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b="0" kern="0" dirty="0">
                <a:latin typeface="+mj-lt"/>
                <a:ea typeface="Microsoft YaHei" panose="020B0503020204020204" pitchFamily="34" charset="-122"/>
              </a:rPr>
              <a:t>By leveraging the technology and expertise gained since its inception, OZ Optics has attracted a broad range of customers in the telecom / </a:t>
            </a:r>
            <a:r>
              <a:rPr lang="en-US" altLang="zh-CN" sz="1800" b="0" kern="0" dirty="0" err="1">
                <a:latin typeface="+mj-lt"/>
                <a:ea typeface="Microsoft YaHei" panose="020B0503020204020204" pitchFamily="34" charset="-122"/>
              </a:rPr>
              <a:t>datacom</a:t>
            </a:r>
            <a:r>
              <a:rPr lang="en-US" altLang="zh-CN" sz="1800" b="0" kern="0" dirty="0">
                <a:latin typeface="+mj-lt"/>
                <a:ea typeface="Microsoft YaHei" panose="020B0503020204020204" pitchFamily="34" charset="-122"/>
              </a:rPr>
              <a:t>, medical, military, security, industrial, construction, aerospace, power utilities, petrochemical and educational sectors.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79207" y="1650440"/>
            <a:ext cx="6859780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en-US" sz="1800" b="1" dirty="0">
                <a:solidFill>
                  <a:srgbClr val="1C3F96"/>
                </a:solidFill>
                <a:latin typeface="+mn-lt"/>
                <a:cs typeface="Tahoma" pitchFamily="34" charset="0"/>
              </a:rPr>
              <a:t>Revenue Allocation</a:t>
            </a:r>
            <a:r>
              <a:rPr lang="en-US" altLang="en-US" sz="1800" b="1" dirty="0">
                <a:solidFill>
                  <a:srgbClr val="1C3F96"/>
                </a:solidFill>
                <a:latin typeface="+mn-lt"/>
                <a:cs typeface="Calibri" pitchFamily="34" charset="0"/>
              </a:rPr>
              <a:t>:</a:t>
            </a:r>
          </a:p>
        </p:txBody>
      </p:sp>
      <p:pic>
        <p:nvPicPr>
          <p:cNvPr id="7" name="Content Placeholder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7037" y="2096016"/>
            <a:ext cx="6721475" cy="403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8123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00" y="1752601"/>
            <a:ext cx="10591800" cy="4572000"/>
          </a:xfrm>
          <a:solidFill>
            <a:schemeClr val="accent3">
              <a:alpha val="41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altLang="zh-CN" sz="1600" b="0"/>
              <a:t>OZ Optics has resellers and distributors in over 30 Countries and Regions with over 10,000 customers worldwide:</a:t>
            </a:r>
            <a:endParaRPr lang="en-US" altLang="zh-CN" sz="1600" b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Marketing Strategy</a:t>
            </a:r>
            <a:endParaRPr lang="en-US" altLang="zh-CN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Global Sales Network</a:t>
            </a:r>
          </a:p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246110" y="2362200"/>
            <a:ext cx="10385579" cy="3704431"/>
            <a:chOff x="1560615" y="2362200"/>
            <a:chExt cx="10021785" cy="3704431"/>
          </a:xfrm>
        </p:grpSpPr>
        <p:sp>
          <p:nvSpPr>
            <p:cNvPr id="25" name="Text Box 67"/>
            <p:cNvSpPr txBox="1">
              <a:spLocks noChangeArrowheads="1"/>
            </p:cNvSpPr>
            <p:nvPr/>
          </p:nvSpPr>
          <p:spPr bwMode="auto">
            <a:xfrm>
              <a:off x="2133600" y="2362200"/>
              <a:ext cx="9448800" cy="3704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numCol="4" spcCol="1005840">
              <a:no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Austria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Belgium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Brazil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Canada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China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Denmark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France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Germany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Greece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Hong Kong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India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Ireland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Italy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Japan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Luxembourg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Netherlands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Norway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Poland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Portugal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Singapore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South Korea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Sweden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Switzerland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Taiwan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Thailand 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Turkey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United Kingdom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United States</a:t>
              </a:r>
            </a:p>
          </p:txBody>
        </p:sp>
        <p:pic>
          <p:nvPicPr>
            <p:cNvPr id="48" name="Picture 64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60615" y="2459092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64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60615" y="2946125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65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60615" y="3433158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66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60615" y="3932320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67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60615" y="4407225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8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60615" y="4894881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69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60615" y="5381915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64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54472" y="2459092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71"/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54472" y="2957659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72"/>
            <p:cNvPicPr preferRelativeResize="0"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54472" y="3456226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73"/>
            <p:cNvPicPr preferRelativeResize="0"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54472" y="3954793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74"/>
            <p:cNvPicPr preferRelativeResize="0"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43042" y="4453360"/>
              <a:ext cx="502920" cy="251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75"/>
            <p:cNvPicPr preferRelativeResize="0">
              <a:picLocks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54472" y="4883347"/>
              <a:ext cx="48006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76"/>
            <p:cNvPicPr preferRelativeResize="0">
              <a:picLocks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54472" y="5381915"/>
              <a:ext cx="48006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6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85597" y="2459092"/>
              <a:ext cx="48006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78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85597" y="2947362"/>
              <a:ext cx="48006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79"/>
            <p:cNvPicPr preferRelativeResize="0"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05618" y="3435632"/>
              <a:ext cx="440018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80"/>
            <p:cNvPicPr preferRelativeResize="0"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74167" y="3923902"/>
              <a:ext cx="502920" cy="314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81"/>
            <p:cNvPicPr preferRelativeResize="0"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85597" y="4406624"/>
              <a:ext cx="48006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82"/>
            <p:cNvPicPr preferRelativeResize="0"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85597" y="4894894"/>
              <a:ext cx="48006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83"/>
            <p:cNvPicPr preferRelativeResize="0"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85597" y="5383165"/>
              <a:ext cx="480060" cy="317539"/>
            </a:xfrm>
            <a:prstGeom prst="rect">
              <a:avLst/>
            </a:prstGeom>
            <a:noFill/>
            <a:ln w="3175">
              <a:solidFill>
                <a:srgbClr val="000000">
                  <a:alpha val="29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64"/>
            <p:cNvPicPr>
              <a:picLocks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262115" y="2461866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85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262115" y="2961580"/>
              <a:ext cx="502920" cy="335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86"/>
            <p:cNvPicPr preferRelativeResize="0">
              <a:picLocks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273545" y="3447027"/>
              <a:ext cx="48006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 preferRelativeResize="0">
              <a:picLocks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273545" y="3917234"/>
              <a:ext cx="48006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 preferRelativeResize="0"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262115" y="4411515"/>
              <a:ext cx="502920" cy="335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 preferRelativeResize="0"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262115" y="4906324"/>
              <a:ext cx="502920" cy="332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Picture 90"/>
            <p:cNvPicPr preferRelativeResize="0"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281081" y="5405772"/>
              <a:ext cx="502920" cy="251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2097365"/>
      </p:ext>
    </p:extLst>
  </p:cSld>
  <p:clrMapOvr>
    <a:masterClrMapping/>
  </p:clrMapOvr>
  <p:transition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25054" y="316418"/>
            <a:ext cx="10287000" cy="982029"/>
          </a:xfrm>
        </p:spPr>
        <p:txBody>
          <a:bodyPr/>
          <a:lstStyle/>
          <a:p>
            <a:r>
              <a:rPr lang="en-US" altLang="zh-CN" dirty="0"/>
              <a:t>Operation Strategy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Manufacturing Strategy</a:t>
            </a:r>
          </a:p>
          <a:p>
            <a:endParaRPr lang="en-US" dirty="0"/>
          </a:p>
        </p:txBody>
      </p:sp>
      <p:sp>
        <p:nvSpPr>
          <p:cNvPr id="65" name="AutoShape 8"/>
          <p:cNvSpPr>
            <a:spLocks noChangeArrowheads="1"/>
          </p:cNvSpPr>
          <p:nvPr/>
        </p:nvSpPr>
        <p:spPr bwMode="auto">
          <a:xfrm>
            <a:off x="8764588" y="3406357"/>
            <a:ext cx="922337" cy="287338"/>
          </a:xfrm>
          <a:prstGeom prst="notchedRightArrow">
            <a:avLst>
              <a:gd name="adj1" fmla="val 50000"/>
              <a:gd name="adj2" fmla="val 68910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6" name="AutoShape 9"/>
          <p:cNvSpPr>
            <a:spLocks noChangeArrowheads="1"/>
          </p:cNvSpPr>
          <p:nvPr/>
        </p:nvSpPr>
        <p:spPr bwMode="auto">
          <a:xfrm rot="7670773">
            <a:off x="5183980" y="2508251"/>
            <a:ext cx="503237" cy="334962"/>
          </a:xfrm>
          <a:prstGeom prst="notchedRightArrow">
            <a:avLst>
              <a:gd name="adj1" fmla="val 50000"/>
              <a:gd name="adj2" fmla="val 69074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8" name="AutoShape 14"/>
          <p:cNvSpPr>
            <a:spLocks/>
          </p:cNvSpPr>
          <p:nvPr/>
        </p:nvSpPr>
        <p:spPr bwMode="auto">
          <a:xfrm rot="5400000">
            <a:off x="5888080" y="3300385"/>
            <a:ext cx="431800" cy="3633788"/>
          </a:xfrm>
          <a:prstGeom prst="rightBrace">
            <a:avLst>
              <a:gd name="adj1" fmla="val 49986"/>
              <a:gd name="adj2" fmla="val 50000"/>
            </a:avLst>
          </a:prstGeom>
          <a:noFill/>
          <a:ln w="317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9" name="AutoShape 15"/>
          <p:cNvSpPr>
            <a:spLocks noChangeArrowheads="1"/>
          </p:cNvSpPr>
          <p:nvPr/>
        </p:nvSpPr>
        <p:spPr bwMode="auto">
          <a:xfrm>
            <a:off x="7974849" y="5987950"/>
            <a:ext cx="600075" cy="365125"/>
          </a:xfrm>
          <a:prstGeom prst="notchedRightArrow">
            <a:avLst>
              <a:gd name="adj1" fmla="val 50000"/>
              <a:gd name="adj2" fmla="val 34201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1" name="AutoShape 18"/>
          <p:cNvSpPr>
            <a:spLocks noChangeArrowheads="1"/>
          </p:cNvSpPr>
          <p:nvPr/>
        </p:nvSpPr>
        <p:spPr bwMode="auto">
          <a:xfrm rot="3612972">
            <a:off x="6638131" y="2505869"/>
            <a:ext cx="433388" cy="336550"/>
          </a:xfrm>
          <a:prstGeom prst="notchedRightArrow">
            <a:avLst>
              <a:gd name="adj1" fmla="val 50000"/>
              <a:gd name="adj2" fmla="val 34214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2" name="Rectangle 20"/>
          <p:cNvSpPr>
            <a:spLocks noChangeArrowheads="1"/>
          </p:cNvSpPr>
          <p:nvPr/>
        </p:nvSpPr>
        <p:spPr bwMode="auto">
          <a:xfrm>
            <a:off x="8574924" y="5117279"/>
            <a:ext cx="1171576" cy="1481992"/>
          </a:xfrm>
          <a:prstGeom prst="rect">
            <a:avLst/>
          </a:prstGeom>
          <a:solidFill>
            <a:srgbClr val="99FF33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wrap="none" anchor="t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Customer</a:t>
            </a:r>
            <a:endParaRPr lang="zh-CN" altLang="en-US" sz="1800" b="1" dirty="0">
              <a:solidFill>
                <a:srgbClr val="21409A"/>
              </a:solidFill>
              <a:latin typeface="+mn-lt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73" name="AutoShape 25"/>
          <p:cNvSpPr>
            <a:spLocks noChangeArrowheads="1"/>
          </p:cNvSpPr>
          <p:nvPr/>
        </p:nvSpPr>
        <p:spPr bwMode="auto">
          <a:xfrm rot="10800000">
            <a:off x="2636598" y="3406357"/>
            <a:ext cx="935038" cy="287338"/>
          </a:xfrm>
          <a:prstGeom prst="notchedRightArrow">
            <a:avLst>
              <a:gd name="adj1" fmla="val 50000"/>
              <a:gd name="adj2" fmla="val 43916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4" name="Rectangle 26"/>
          <p:cNvSpPr>
            <a:spLocks noChangeArrowheads="1"/>
          </p:cNvSpPr>
          <p:nvPr/>
        </p:nvSpPr>
        <p:spPr bwMode="auto">
          <a:xfrm rot="16200000">
            <a:off x="441493" y="2976562"/>
            <a:ext cx="1500187" cy="1173163"/>
          </a:xfrm>
          <a:prstGeom prst="rect">
            <a:avLst/>
          </a:prstGeom>
          <a:solidFill>
            <a:srgbClr val="99FF33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vert="eaVert" wrap="none" anchor="t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Customer</a:t>
            </a:r>
          </a:p>
        </p:txBody>
      </p:sp>
      <p:sp>
        <p:nvSpPr>
          <p:cNvPr id="75" name="AutoShape 29"/>
          <p:cNvSpPr>
            <a:spLocks noChangeArrowheads="1"/>
          </p:cNvSpPr>
          <p:nvPr/>
        </p:nvSpPr>
        <p:spPr bwMode="auto">
          <a:xfrm rot="5400000">
            <a:off x="5847599" y="5495104"/>
            <a:ext cx="503238" cy="287337"/>
          </a:xfrm>
          <a:prstGeom prst="notchedRightArrow">
            <a:avLst>
              <a:gd name="adj1" fmla="val 50000"/>
              <a:gd name="adj2" fmla="val 43777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8" name="Text Box 35"/>
          <p:cNvSpPr txBox="1">
            <a:spLocks noChangeArrowheads="1"/>
          </p:cNvSpPr>
          <p:nvPr/>
        </p:nvSpPr>
        <p:spPr bwMode="auto">
          <a:xfrm>
            <a:off x="1857786" y="2808288"/>
            <a:ext cx="1605242" cy="553998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marL="228600" indent="-2286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1500" b="1" dirty="0"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OZ CND Qualification</a:t>
            </a:r>
            <a:endParaRPr lang="zh-CN" altLang="en-US" sz="1500" b="1" dirty="0">
              <a:latin typeface="+mn-lt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79" name="Text Box 37"/>
          <p:cNvSpPr txBox="1">
            <a:spLocks noChangeArrowheads="1"/>
          </p:cNvSpPr>
          <p:nvPr/>
        </p:nvSpPr>
        <p:spPr bwMode="auto">
          <a:xfrm>
            <a:off x="1878461" y="3749675"/>
            <a:ext cx="1584567" cy="553998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marL="228600" indent="-2286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1500" b="1" dirty="0"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Customer Qualification</a:t>
            </a:r>
            <a:endParaRPr lang="zh-CN" altLang="en-US" sz="1500" b="1" dirty="0">
              <a:latin typeface="+mn-lt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80" name="Picture 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3275" y="2606698"/>
            <a:ext cx="1967950" cy="192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ext Box 51"/>
          <p:cNvSpPr txBox="1">
            <a:spLocks noChangeArrowheads="1"/>
          </p:cNvSpPr>
          <p:nvPr/>
        </p:nvSpPr>
        <p:spPr bwMode="auto">
          <a:xfrm>
            <a:off x="5280179" y="4523338"/>
            <a:ext cx="17951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0065B0"/>
                </a:solidFill>
                <a:latin typeface="+mn-lt"/>
              </a:rPr>
              <a:t>Worldwide Sourcing</a:t>
            </a:r>
          </a:p>
        </p:txBody>
      </p:sp>
      <p:sp>
        <p:nvSpPr>
          <p:cNvPr id="85" name="TextBox 102"/>
          <p:cNvSpPr txBox="1">
            <a:spLocks noChangeArrowheads="1"/>
          </p:cNvSpPr>
          <p:nvPr/>
        </p:nvSpPr>
        <p:spPr bwMode="auto">
          <a:xfrm>
            <a:off x="4818513" y="2941637"/>
            <a:ext cx="461665" cy="1902691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vert="eaVert"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b="0" dirty="0">
                <a:solidFill>
                  <a:srgbClr val="0065B0"/>
                </a:solidFill>
                <a:latin typeface="+mn-lt"/>
              </a:rPr>
              <a:t>Sub-Components</a:t>
            </a:r>
          </a:p>
        </p:txBody>
      </p:sp>
      <p:sp>
        <p:nvSpPr>
          <p:cNvPr id="87" name="AutoShape 14"/>
          <p:cNvSpPr>
            <a:spLocks/>
          </p:cNvSpPr>
          <p:nvPr/>
        </p:nvSpPr>
        <p:spPr bwMode="auto">
          <a:xfrm rot="5400000">
            <a:off x="5916613" y="1182688"/>
            <a:ext cx="431800" cy="2406650"/>
          </a:xfrm>
          <a:prstGeom prst="rightBrace">
            <a:avLst>
              <a:gd name="adj1" fmla="val 50033"/>
              <a:gd name="adj2" fmla="val 50000"/>
            </a:avLst>
          </a:prstGeom>
          <a:noFill/>
          <a:ln w="317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0" name="Rectangle 26"/>
          <p:cNvSpPr>
            <a:spLocks noChangeArrowheads="1"/>
          </p:cNvSpPr>
          <p:nvPr/>
        </p:nvSpPr>
        <p:spPr bwMode="auto">
          <a:xfrm rot="16200000">
            <a:off x="10354919" y="2986425"/>
            <a:ext cx="1500186" cy="1171575"/>
          </a:xfrm>
          <a:prstGeom prst="rect">
            <a:avLst/>
          </a:prstGeom>
          <a:solidFill>
            <a:srgbClr val="99FF33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vert="eaVert" wrap="none" anchor="t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Customer</a:t>
            </a:r>
          </a:p>
        </p:txBody>
      </p:sp>
      <p:sp>
        <p:nvSpPr>
          <p:cNvPr id="91" name="右箭头标注 43"/>
          <p:cNvSpPr/>
          <p:nvPr/>
        </p:nvSpPr>
        <p:spPr>
          <a:xfrm>
            <a:off x="3463517" y="5835550"/>
            <a:ext cx="1978373" cy="665163"/>
          </a:xfrm>
          <a:prstGeom prst="rightArrowCallout">
            <a:avLst/>
          </a:prstGeom>
          <a:solidFill>
            <a:srgbClr val="FFFF0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1pPr>
            <a:lvl2pPr marL="742950" indent="-285750"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2pPr>
            <a:lvl3pPr marL="1143000" indent="-228600"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3pPr>
            <a:lvl4pPr marL="1600200" indent="-228600"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4pPr>
            <a:lvl5pPr marL="2057400" indent="-228600"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9pPr>
          </a:lstStyle>
          <a:p>
            <a:pPr algn="ctr" eaLnBrk="1" hangingPunct="1"/>
            <a:r>
              <a:rPr lang="en-US" altLang="zh-CN" sz="1600" dirty="0">
                <a:solidFill>
                  <a:srgbClr val="0070C0"/>
                </a:solidFill>
                <a:ea typeface="Microsoft YaHei" panose="020B0503020204020204" pitchFamily="34" charset="-122"/>
              </a:rPr>
              <a:t>OZ Optics Canada</a:t>
            </a:r>
            <a:endParaRPr lang="zh-CN" altLang="en-US" sz="1600" dirty="0">
              <a:solidFill>
                <a:srgbClr val="0070C0"/>
              </a:solidFill>
              <a:ea typeface="Microsoft YaHei" panose="020B0503020204020204" pitchFamily="34" charset="-122"/>
            </a:endParaRPr>
          </a:p>
        </p:txBody>
      </p:sp>
      <p:sp>
        <p:nvSpPr>
          <p:cNvPr id="92" name="Rectangle 17"/>
          <p:cNvSpPr>
            <a:spLocks noChangeArrowheads="1"/>
          </p:cNvSpPr>
          <p:nvPr/>
        </p:nvSpPr>
        <p:spPr bwMode="auto">
          <a:xfrm>
            <a:off x="5458661" y="5941913"/>
            <a:ext cx="2462213" cy="431800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0" dirty="0">
                <a:solidFill>
                  <a:srgbClr val="0065B0"/>
                </a:solidFill>
                <a:latin typeface="+mn-lt"/>
              </a:rPr>
              <a:t>R&amp;D/Design/Engineering</a:t>
            </a:r>
            <a:endParaRPr lang="zh-CN" altLang="en-US" sz="1600" b="0" dirty="0">
              <a:solidFill>
                <a:srgbClr val="0065B0"/>
              </a:solidFill>
              <a:latin typeface="+mn-lt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93" name="TextBox 45"/>
          <p:cNvSpPr txBox="1">
            <a:spLocks noChangeArrowheads="1"/>
          </p:cNvSpPr>
          <p:nvPr/>
        </p:nvSpPr>
        <p:spPr bwMode="auto">
          <a:xfrm>
            <a:off x="6980056" y="2965450"/>
            <a:ext cx="461665" cy="1902692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vert="eaVert"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b="0" dirty="0">
                <a:solidFill>
                  <a:srgbClr val="0065B0"/>
                </a:solidFill>
                <a:latin typeface="+mn-lt"/>
              </a:rPr>
              <a:t>Sub-Components</a:t>
            </a:r>
          </a:p>
        </p:txBody>
      </p:sp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4688" y="1645516"/>
            <a:ext cx="685800" cy="43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1968" y="2942067"/>
            <a:ext cx="685800" cy="43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88310" y="2942067"/>
            <a:ext cx="685800" cy="45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6958" y="5941913"/>
            <a:ext cx="685800" cy="43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17"/>
          <p:cNvSpPr>
            <a:spLocks noChangeArrowheads="1"/>
          </p:cNvSpPr>
          <p:nvPr/>
        </p:nvSpPr>
        <p:spPr bwMode="auto">
          <a:xfrm>
            <a:off x="7437034" y="1647825"/>
            <a:ext cx="2462212" cy="431800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ß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Þ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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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b="0" dirty="0">
                <a:solidFill>
                  <a:srgbClr val="0065B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R&amp;D/Design/Engineering</a:t>
            </a:r>
            <a:endParaRPr lang="zh-CN" altLang="en-US" sz="1800" b="0" dirty="0">
              <a:solidFill>
                <a:srgbClr val="0065B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67" name="AutoShape 11"/>
          <p:cNvSpPr>
            <a:spLocks noChangeArrowheads="1"/>
          </p:cNvSpPr>
          <p:nvPr/>
        </p:nvSpPr>
        <p:spPr bwMode="auto">
          <a:xfrm>
            <a:off x="7676461" y="3697288"/>
            <a:ext cx="1098552" cy="795337"/>
          </a:xfrm>
          <a:prstGeom prst="wedgeRoundRectCallout">
            <a:avLst>
              <a:gd name="adj1" fmla="val -69639"/>
              <a:gd name="adj2" fmla="val 25009"/>
              <a:gd name="adj3" fmla="val 16667"/>
            </a:avLst>
          </a:prstGeom>
          <a:solidFill>
            <a:srgbClr val="FFFF00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0" dirty="0"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Made in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0" dirty="0"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Turkey</a:t>
            </a:r>
            <a:endParaRPr lang="zh-CN" altLang="en-US" sz="1800" b="0" dirty="0">
              <a:latin typeface="+mn-lt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84" name="椭圆形标注 100"/>
          <p:cNvSpPr/>
          <p:nvPr/>
        </p:nvSpPr>
        <p:spPr>
          <a:xfrm rot="16200000">
            <a:off x="3702253" y="3562630"/>
            <a:ext cx="730208" cy="1039284"/>
          </a:xfrm>
          <a:prstGeom prst="wedgeRoundRectCallout">
            <a:avLst>
              <a:gd name="adj1" fmla="val -23555"/>
              <a:gd name="adj2" fmla="val 71130"/>
              <a:gd name="adj3" fmla="val 16667"/>
            </a:avLst>
          </a:prstGeom>
          <a:solidFill>
            <a:srgbClr val="FFFF0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0" dirty="0">
                <a:solidFill>
                  <a:srgbClr val="0070C0"/>
                </a:solidFill>
                <a:ea typeface="微软雅黑" pitchFamily="34" charset="-122"/>
                <a:cs typeface="Calibri" pitchFamily="34" charset="0"/>
              </a:rPr>
              <a:t>Made in China</a:t>
            </a:r>
            <a:endParaRPr lang="zh-CN" altLang="en-US" sz="1800" b="0" dirty="0">
              <a:solidFill>
                <a:srgbClr val="0070C0"/>
              </a:solidFill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36" name="右箭头标注 43"/>
          <p:cNvSpPr/>
          <p:nvPr/>
        </p:nvSpPr>
        <p:spPr>
          <a:xfrm>
            <a:off x="5458661" y="1505886"/>
            <a:ext cx="1978373" cy="665163"/>
          </a:xfrm>
          <a:prstGeom prst="rightArrowCallout">
            <a:avLst/>
          </a:prstGeom>
          <a:solidFill>
            <a:srgbClr val="FFFF0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1pPr>
            <a:lvl2pPr marL="742950" indent="-285750"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2pPr>
            <a:lvl3pPr marL="1143000" indent="-228600"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3pPr>
            <a:lvl4pPr marL="1600200" indent="-228600"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4pPr>
            <a:lvl5pPr marL="2057400" indent="-228600"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9pPr>
          </a:lstStyle>
          <a:p>
            <a:pPr algn="ctr" eaLnBrk="1" hangingPunct="1"/>
            <a:r>
              <a:rPr lang="en-US" altLang="zh-CN" sz="1600" dirty="0">
                <a:solidFill>
                  <a:srgbClr val="0070C0"/>
                </a:solidFill>
                <a:ea typeface="Microsoft YaHei" panose="020B0503020204020204" pitchFamily="34" charset="-122"/>
              </a:rPr>
              <a:t>OZ Optics Canada</a:t>
            </a:r>
            <a:endParaRPr lang="zh-CN" altLang="en-US" sz="1600" dirty="0">
              <a:solidFill>
                <a:srgbClr val="0070C0"/>
              </a:solidFill>
              <a:ea typeface="Microsoft YaHei" panose="020B0503020204020204" pitchFamily="34" charset="-122"/>
            </a:endParaRPr>
          </a:p>
        </p:txBody>
      </p:sp>
      <p:sp>
        <p:nvSpPr>
          <p:cNvPr id="37" name="Text Box 35"/>
          <p:cNvSpPr txBox="1">
            <a:spLocks noChangeArrowheads="1"/>
          </p:cNvSpPr>
          <p:nvPr/>
        </p:nvSpPr>
        <p:spPr bwMode="auto">
          <a:xfrm>
            <a:off x="8834160" y="2808288"/>
            <a:ext cx="1605242" cy="553998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marL="228600" indent="-2286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1500" b="1" dirty="0"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OZ CND Qualification</a:t>
            </a:r>
            <a:endParaRPr lang="zh-CN" altLang="en-US" sz="1500" b="1" dirty="0">
              <a:latin typeface="+mn-lt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2" name="Text Box 37"/>
          <p:cNvSpPr txBox="1">
            <a:spLocks noChangeArrowheads="1"/>
          </p:cNvSpPr>
          <p:nvPr/>
        </p:nvSpPr>
        <p:spPr bwMode="auto">
          <a:xfrm>
            <a:off x="8854835" y="3749675"/>
            <a:ext cx="1584567" cy="553998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marL="228600" indent="-2286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1500" b="1" dirty="0"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Customer Qualification</a:t>
            </a:r>
            <a:endParaRPr lang="zh-CN" altLang="en-US" sz="1500" b="1" dirty="0">
              <a:latin typeface="+mn-lt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3" name="Picture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32497" y="3253042"/>
            <a:ext cx="945029" cy="92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162" y="3253041"/>
            <a:ext cx="945029" cy="92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24264" y="5477787"/>
            <a:ext cx="945029" cy="92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927923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solidFill>
            <a:schemeClr val="accent3">
              <a:alpha val="35000"/>
            </a:schemeClr>
          </a:solidFill>
        </p:spPr>
        <p:txBody>
          <a:bodyPr/>
          <a:lstStyle/>
          <a:p>
            <a:r>
              <a:rPr lang="en-US" dirty="0"/>
              <a:t>Superior Technology </a:t>
            </a:r>
            <a:br>
              <a:rPr lang="en-US" dirty="0"/>
            </a:br>
            <a:r>
              <a:rPr lang="en-US" dirty="0"/>
              <a:t>Innovative Engineering</a:t>
            </a:r>
          </a:p>
          <a:p>
            <a:r>
              <a:rPr lang="en-US" dirty="0"/>
              <a:t>Competitive Pricing</a:t>
            </a:r>
          </a:p>
          <a:p>
            <a:r>
              <a:rPr lang="en-US" dirty="0"/>
              <a:t>Global Presence</a:t>
            </a:r>
          </a:p>
          <a:p>
            <a:r>
              <a:rPr lang="en-US" dirty="0"/>
              <a:t>Extensive Experience </a:t>
            </a:r>
            <a:br>
              <a:rPr lang="en-US" dirty="0"/>
            </a:br>
            <a:r>
              <a:rPr lang="en-US" dirty="0"/>
              <a:t>in Fiber Optics Manufacturing</a:t>
            </a:r>
          </a:p>
          <a:p>
            <a:r>
              <a:rPr lang="en-US" dirty="0"/>
              <a:t>Exceptional Quality and Service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25054" y="327407"/>
            <a:ext cx="10287000" cy="929504"/>
          </a:xfrm>
        </p:spPr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</a:rPr>
              <a:t>Marketing &amp; Operation Strategy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Competitive Advantage</a:t>
            </a:r>
          </a:p>
          <a:p>
            <a:endParaRPr lang="en-US" dirty="0"/>
          </a:p>
        </p:txBody>
      </p:sp>
      <p:sp>
        <p:nvSpPr>
          <p:cNvPr id="9" name="Regular Pentagon 8"/>
          <p:cNvSpPr/>
          <p:nvPr/>
        </p:nvSpPr>
        <p:spPr bwMode="auto">
          <a:xfrm>
            <a:off x="5965133" y="978568"/>
            <a:ext cx="5819883" cy="5455759"/>
          </a:xfrm>
          <a:prstGeom prst="pentagon">
            <a:avLst/>
          </a:prstGeom>
          <a:solidFill>
            <a:schemeClr val="accent1"/>
          </a:solidFill>
          <a:ln w="38100" cap="sq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2075" tIns="46038" rIns="92075" bIns="46038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64" name="_s2061"/>
          <p:cNvSpPr>
            <a:spLocks noChangeArrowheads="1"/>
          </p:cNvSpPr>
          <p:nvPr/>
        </p:nvSpPr>
        <p:spPr bwMode="auto">
          <a:xfrm>
            <a:off x="7242390" y="4871279"/>
            <a:ext cx="3265369" cy="1479607"/>
          </a:xfrm>
          <a:prstGeom prst="trapezoid">
            <a:avLst>
              <a:gd name="adj" fmla="val 71668"/>
            </a:avLst>
          </a:prstGeom>
          <a:solidFill>
            <a:srgbClr val="F2CB02"/>
          </a:solidFill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zh-CN" sz="1600" b="1" dirty="0">
              <a:solidFill>
                <a:schemeClr val="bg1"/>
              </a:solidFill>
              <a:latin typeface="+mn-lt"/>
              <a:ea typeface="Microsoft YaHei" panose="020B0503020204020204" pitchFamily="34" charset="-122"/>
            </a:endParaRPr>
          </a:p>
        </p:txBody>
      </p:sp>
      <p:sp>
        <p:nvSpPr>
          <p:cNvPr id="63" name="_s2061"/>
          <p:cNvSpPr>
            <a:spLocks noChangeArrowheads="1"/>
          </p:cNvSpPr>
          <p:nvPr/>
        </p:nvSpPr>
        <p:spPr bwMode="auto">
          <a:xfrm rot="17294836">
            <a:off x="8907070" y="3842442"/>
            <a:ext cx="3186201" cy="1410356"/>
          </a:xfrm>
          <a:prstGeom prst="trapezoid">
            <a:avLst>
              <a:gd name="adj" fmla="val 68268"/>
            </a:avLst>
          </a:prstGeom>
          <a:solidFill>
            <a:srgbClr val="F38603"/>
          </a:solidFill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zh-CN" sz="1600" b="1" dirty="0">
              <a:latin typeface="+mn-lt"/>
              <a:ea typeface="Microsoft YaHei" panose="020B0503020204020204" pitchFamily="34" charset="-122"/>
            </a:endParaRPr>
          </a:p>
        </p:txBody>
      </p:sp>
      <p:sp>
        <p:nvSpPr>
          <p:cNvPr id="62" name="_s2061"/>
          <p:cNvSpPr>
            <a:spLocks noChangeArrowheads="1"/>
          </p:cNvSpPr>
          <p:nvPr/>
        </p:nvSpPr>
        <p:spPr bwMode="auto">
          <a:xfrm rot="12950558">
            <a:off x="8246988" y="1952492"/>
            <a:ext cx="3254794" cy="1467836"/>
          </a:xfrm>
          <a:prstGeom prst="trapezoid">
            <a:avLst>
              <a:gd name="adj" fmla="val 72387"/>
            </a:avLst>
          </a:prstGeom>
          <a:solidFill>
            <a:srgbClr val="E23C26"/>
          </a:solidFill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zh-CN" sz="1600" b="1" dirty="0">
              <a:latin typeface="+mn-lt"/>
              <a:ea typeface="Microsoft YaHei" panose="020B0503020204020204" pitchFamily="34" charset="-122"/>
            </a:endParaRPr>
          </a:p>
        </p:txBody>
      </p:sp>
      <p:sp>
        <p:nvSpPr>
          <p:cNvPr id="34" name="AutoShape 8"/>
          <p:cNvSpPr>
            <a:spLocks noChangeAspect="1" noChangeArrowheads="1" noTextEdit="1"/>
          </p:cNvSpPr>
          <p:nvPr/>
        </p:nvSpPr>
        <p:spPr bwMode="auto">
          <a:xfrm>
            <a:off x="6035275" y="1117697"/>
            <a:ext cx="5396547" cy="541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_s2061"/>
          <p:cNvSpPr>
            <a:spLocks noChangeArrowheads="1"/>
          </p:cNvSpPr>
          <p:nvPr/>
        </p:nvSpPr>
        <p:spPr bwMode="auto">
          <a:xfrm rot="4299366">
            <a:off x="5705537" y="3778962"/>
            <a:ext cx="3211467" cy="1468263"/>
          </a:xfrm>
          <a:prstGeom prst="trapezoid">
            <a:avLst>
              <a:gd name="adj" fmla="val 73460"/>
            </a:avLst>
          </a:prstGeom>
          <a:solidFill>
            <a:srgbClr val="01D8DA"/>
          </a:solidFill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zh-CN" sz="1600" b="1" dirty="0">
              <a:latin typeface="+mn-lt"/>
              <a:ea typeface="Microsoft YaHei" panose="020B0503020204020204" pitchFamily="34" charset="-122"/>
            </a:endParaRPr>
          </a:p>
        </p:txBody>
      </p:sp>
      <p:sp>
        <p:nvSpPr>
          <p:cNvPr id="55" name="_s2061"/>
          <p:cNvSpPr>
            <a:spLocks noChangeArrowheads="1"/>
          </p:cNvSpPr>
          <p:nvPr/>
        </p:nvSpPr>
        <p:spPr bwMode="auto">
          <a:xfrm rot="8661217">
            <a:off x="6269668" y="1970120"/>
            <a:ext cx="3291461" cy="1533870"/>
          </a:xfrm>
          <a:prstGeom prst="trapezoid">
            <a:avLst>
              <a:gd name="adj" fmla="val 69347"/>
            </a:avLst>
          </a:prstGeom>
          <a:solidFill>
            <a:srgbClr val="28ABE3"/>
          </a:solidFill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zh-CN" sz="1600" b="1" dirty="0">
              <a:latin typeface="+mn-lt"/>
              <a:ea typeface="Microsoft YaHei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 rot="2172818">
            <a:off x="8493165" y="2063647"/>
            <a:ext cx="3099475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1400" b="1" dirty="0">
                <a:solidFill>
                  <a:schemeClr val="accent3"/>
                </a:solidFill>
                <a:ea typeface="Microsoft YaHei" panose="020B0503020204020204" pitchFamily="34" charset="-122"/>
              </a:rPr>
              <a:t>Superior Technology</a:t>
            </a:r>
            <a:endParaRPr lang="zh-CN" altLang="en-US" sz="1400" b="1" dirty="0">
              <a:solidFill>
                <a:schemeClr val="accent3"/>
              </a:solidFill>
              <a:ea typeface="Microsoft YaHei" panose="020B0503020204020204" pitchFamily="34" charset="-122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1400" b="1" dirty="0">
                <a:solidFill>
                  <a:schemeClr val="accent3"/>
                </a:solidFill>
                <a:ea typeface="Microsoft YaHei" panose="020B0503020204020204" pitchFamily="34" charset="-122"/>
              </a:rPr>
              <a:t>Innovative Engineering</a:t>
            </a:r>
          </a:p>
          <a:p>
            <a:endParaRPr lang="en-US" sz="1400" dirty="0">
              <a:solidFill>
                <a:schemeClr val="accent3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 rot="19371173">
            <a:off x="6056101" y="2132112"/>
            <a:ext cx="3178425" cy="469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1400" b="1" dirty="0">
                <a:solidFill>
                  <a:schemeClr val="accent3"/>
                </a:solidFill>
                <a:ea typeface="Microsoft YaHei" panose="020B0503020204020204" pitchFamily="34" charset="-122"/>
              </a:rPr>
              <a:t>Exceptional Quality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1400" b="1" dirty="0">
                <a:solidFill>
                  <a:schemeClr val="accent3"/>
                </a:solidFill>
                <a:ea typeface="Microsoft YaHei" panose="020B0503020204020204" pitchFamily="34" charset="-122"/>
              </a:rPr>
              <a:t>And Service</a:t>
            </a:r>
            <a:endParaRPr lang="zh-CN" altLang="en-US" sz="1400" b="1" dirty="0">
              <a:solidFill>
                <a:schemeClr val="accent3"/>
              </a:solidFill>
              <a:ea typeface="Microsoft YaHei" panose="020B0503020204020204" pitchFamily="34" charset="-122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52738" y="5859883"/>
            <a:ext cx="32446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1400" b="1" dirty="0">
                <a:solidFill>
                  <a:schemeClr val="accent3"/>
                </a:solidFill>
                <a:ea typeface="Microsoft YaHei" panose="020B0503020204020204" pitchFamily="34" charset="-122"/>
              </a:rPr>
              <a:t>Global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1400" b="1" dirty="0">
                <a:solidFill>
                  <a:schemeClr val="accent3"/>
                </a:solidFill>
                <a:ea typeface="Microsoft YaHei" panose="020B0503020204020204" pitchFamily="34" charset="-122"/>
              </a:rPr>
              <a:t>Presence</a:t>
            </a:r>
            <a:endParaRPr lang="zh-CN" altLang="en-US" sz="1400" b="1" dirty="0">
              <a:solidFill>
                <a:schemeClr val="accent3"/>
              </a:solidFill>
              <a:ea typeface="Microsoft YaHei" panose="020B0503020204020204" pitchFamily="34" charset="-122"/>
            </a:endParaRPr>
          </a:p>
        </p:txBody>
      </p:sp>
      <p:sp>
        <p:nvSpPr>
          <p:cNvPr id="58" name="TextBox 57"/>
          <p:cNvSpPr txBox="1"/>
          <p:nvPr/>
        </p:nvSpPr>
        <p:spPr>
          <a:xfrm rot="17351938">
            <a:off x="9328080" y="4398280"/>
            <a:ext cx="3043265" cy="46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1400" b="1" dirty="0">
                <a:solidFill>
                  <a:schemeClr val="accent3"/>
                </a:solidFill>
                <a:ea typeface="Microsoft YaHei" panose="020B0503020204020204" pitchFamily="34" charset="-122"/>
              </a:rPr>
              <a:t>Competitive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1400" b="1" dirty="0">
                <a:solidFill>
                  <a:schemeClr val="accent3"/>
                </a:solidFill>
                <a:ea typeface="Microsoft YaHei" panose="020B0503020204020204" pitchFamily="34" charset="-122"/>
              </a:rPr>
              <a:t>Pricing</a:t>
            </a:r>
            <a:endParaRPr lang="zh-CN" altLang="en-US" sz="1400" b="1" dirty="0">
              <a:solidFill>
                <a:schemeClr val="accent3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51" name="Picture 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98947">
            <a:off x="9251557" y="2430599"/>
            <a:ext cx="923651" cy="85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7330657">
            <a:off x="9838075" y="3997811"/>
            <a:ext cx="889722" cy="86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17836" y="5008961"/>
            <a:ext cx="914477" cy="89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TextBox 60"/>
          <p:cNvSpPr txBox="1"/>
          <p:nvPr/>
        </p:nvSpPr>
        <p:spPr>
          <a:xfrm rot="4306090">
            <a:off x="5312624" y="4392590"/>
            <a:ext cx="320402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1400" b="1" dirty="0">
                <a:solidFill>
                  <a:schemeClr val="accent3"/>
                </a:solidFill>
                <a:ea typeface="Microsoft YaHei" panose="020B0503020204020204" pitchFamily="34" charset="-122"/>
              </a:rPr>
              <a:t>Extensive Experience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1400" b="1" dirty="0">
                <a:solidFill>
                  <a:schemeClr val="accent3"/>
                </a:solidFill>
                <a:ea typeface="Microsoft YaHei" panose="020B0503020204020204" pitchFamily="34" charset="-122"/>
              </a:rPr>
              <a:t>in Fiber Optics Manufacturing</a:t>
            </a:r>
          </a:p>
        </p:txBody>
      </p:sp>
      <p:pic>
        <p:nvPicPr>
          <p:cNvPr id="50" name="Picture 5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294878">
            <a:off x="7273179" y="4108975"/>
            <a:ext cx="486405" cy="67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767854">
            <a:off x="7627228" y="2464267"/>
            <a:ext cx="843390" cy="82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Regular Pentagon 64"/>
          <p:cNvSpPr/>
          <p:nvPr/>
        </p:nvSpPr>
        <p:spPr bwMode="auto">
          <a:xfrm>
            <a:off x="7746968" y="2897110"/>
            <a:ext cx="2256213" cy="2055890"/>
          </a:xfrm>
          <a:prstGeom prst="pentagon">
            <a:avLst/>
          </a:prstGeom>
          <a:solidFill>
            <a:schemeClr val="accent3"/>
          </a:solidFill>
          <a:ln w="98425" cap="sq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2075" tIns="46038" rIns="92075" bIns="46038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pic>
        <p:nvPicPr>
          <p:cNvPr id="59" name="Picture 2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8510" y="3641512"/>
            <a:ext cx="1433128" cy="140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113249" y="3407058"/>
            <a:ext cx="1602757" cy="469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9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0070C0"/>
                </a:solidFill>
                <a:latin typeface="+mn-lt"/>
                <a:ea typeface="微软雅黑" panose="020B0503020204020204" pitchFamily="34" charset="-122"/>
                <a:cs typeface="Tahoma" panose="020B0604030504040204" pitchFamily="34" charset="0"/>
              </a:rPr>
              <a:t>Success</a:t>
            </a:r>
            <a:endParaRPr lang="zh-CN" altLang="en-US" b="1" dirty="0">
              <a:solidFill>
                <a:srgbClr val="0070C0"/>
              </a:solidFill>
              <a:latin typeface="+mn-lt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977525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Table of 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409700"/>
            <a:ext cx="5979061" cy="4218102"/>
          </a:xfrm>
          <a:solidFill>
            <a:schemeClr val="accent3">
              <a:alpha val="35000"/>
            </a:schemeClr>
          </a:solidFill>
        </p:spPr>
        <p:txBody>
          <a:bodyPr numCol="1"/>
          <a:lstStyle/>
          <a:p>
            <a:pPr>
              <a:spcAft>
                <a:spcPts val="600"/>
              </a:spcAft>
              <a:defRPr/>
            </a:pPr>
            <a:r>
              <a:rPr lang="en-US" sz="2400" dirty="0"/>
              <a:t>OZ Optics A.Ş. Company Profile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/>
              <a:t>OZ Optics A.Ş. Core Competencies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/>
              <a:t>OZ Optics A.Ş. Organization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/>
              <a:t>OZ Optics Ltd.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/>
              <a:t>OZ Optics Ltd. Products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/>
              <a:t>OZ Optics Canada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/>
              <a:t>OZ Optics China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/>
              <a:t>OZ Optics Competitive Advantages</a:t>
            </a:r>
          </a:p>
          <a:p>
            <a:pPr>
              <a:spcAft>
                <a:spcPts val="600"/>
              </a:spcAft>
              <a:defRPr/>
            </a:pPr>
            <a:endParaRPr lang="en-US" sz="2400" dirty="0"/>
          </a:p>
          <a:p>
            <a:pPr>
              <a:spcAft>
                <a:spcPts val="600"/>
              </a:spcAft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40363693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20744" y="301602"/>
            <a:ext cx="10287000" cy="1000044"/>
          </a:xfrm>
        </p:spPr>
        <p:txBody>
          <a:bodyPr/>
          <a:lstStyle/>
          <a:p>
            <a:r>
              <a:rPr lang="en-US" altLang="zh-CN" dirty="0"/>
              <a:t>Branch Network</a:t>
            </a:r>
          </a:p>
        </p:txBody>
      </p:sp>
      <p:sp>
        <p:nvSpPr>
          <p:cNvPr id="34" name="AutoShape 8"/>
          <p:cNvSpPr>
            <a:spLocks noChangeAspect="1" noChangeArrowheads="1" noTextEdit="1"/>
          </p:cNvSpPr>
          <p:nvPr/>
        </p:nvSpPr>
        <p:spPr bwMode="auto">
          <a:xfrm>
            <a:off x="3181350" y="1312863"/>
            <a:ext cx="5538788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AutoShape 18"/>
          <p:cNvSpPr>
            <a:spLocks noChangeAspect="1" noChangeArrowheads="1" noTextEdit="1"/>
          </p:cNvSpPr>
          <p:nvPr/>
        </p:nvSpPr>
        <p:spPr bwMode="auto">
          <a:xfrm>
            <a:off x="2590800" y="2138363"/>
            <a:ext cx="7993062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1"/>
          </a:p>
        </p:txBody>
      </p:sp>
      <p:cxnSp>
        <p:nvCxnSpPr>
          <p:cNvPr id="26" name="_s75782"/>
          <p:cNvCxnSpPr>
            <a:cxnSpLocks noChangeShapeType="1"/>
          </p:cNvCxnSpPr>
          <p:nvPr/>
        </p:nvCxnSpPr>
        <p:spPr bwMode="auto">
          <a:xfrm rot="5400000" flipH="1">
            <a:off x="6913880" y="2675786"/>
            <a:ext cx="863600" cy="2152166"/>
          </a:xfrm>
          <a:prstGeom prst="bentConnector3">
            <a:avLst>
              <a:gd name="adj1" fmla="val 36254"/>
            </a:avLst>
          </a:prstGeom>
          <a:noFill/>
          <a:ln w="25400">
            <a:solidFill>
              <a:srgbClr val="21409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_s75783"/>
          <p:cNvCxnSpPr>
            <a:cxnSpLocks noChangeShapeType="1"/>
          </p:cNvCxnSpPr>
          <p:nvPr/>
        </p:nvCxnSpPr>
        <p:spPr bwMode="auto">
          <a:xfrm rot="16200000">
            <a:off x="4764157" y="2680205"/>
            <a:ext cx="863600" cy="2149723"/>
          </a:xfrm>
          <a:prstGeom prst="bentConnector3">
            <a:avLst>
              <a:gd name="adj1" fmla="val 36254"/>
            </a:avLst>
          </a:prstGeom>
          <a:noFill/>
          <a:ln w="25400">
            <a:solidFill>
              <a:srgbClr val="21409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1" name="图片 7578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213" r="-2" b="218"/>
          <a:stretch/>
        </p:blipFill>
        <p:spPr bwMode="auto">
          <a:xfrm>
            <a:off x="3297954" y="1256821"/>
            <a:ext cx="5946948" cy="2427326"/>
          </a:xfrm>
          <a:prstGeom prst="rect">
            <a:avLst/>
          </a:prstGeom>
          <a:solidFill>
            <a:srgbClr val="21409A"/>
          </a:solidFill>
          <a:ln w="28575">
            <a:solidFill>
              <a:srgbClr val="21409A"/>
            </a:solidFill>
            <a:miter lim="800000"/>
            <a:headEnd/>
            <a:tailEnd/>
          </a:ln>
        </p:spPr>
      </p:pic>
      <p:sp>
        <p:nvSpPr>
          <p:cNvPr id="55" name="矩形 75791"/>
          <p:cNvSpPr>
            <a:spLocks noChangeArrowheads="1"/>
          </p:cNvSpPr>
          <p:nvPr/>
        </p:nvSpPr>
        <p:spPr bwMode="auto">
          <a:xfrm>
            <a:off x="3297954" y="3346133"/>
            <a:ext cx="5946948" cy="33910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OZ OPTICS CANADA </a:t>
            </a:r>
            <a:r>
              <a:rPr lang="en-US" altLang="zh-CN" sz="1600" b="0" dirty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(Headquarters)</a:t>
            </a:r>
            <a:endParaRPr lang="zh-CN" altLang="en-US" sz="1600" b="0" dirty="0">
              <a:solidFill>
                <a:srgbClr val="21409A"/>
              </a:solidFill>
              <a:latin typeface="+mn-lt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r="2994" b="14753"/>
          <a:stretch/>
        </p:blipFill>
        <p:spPr bwMode="auto">
          <a:xfrm>
            <a:off x="2281885" y="4111634"/>
            <a:ext cx="3708098" cy="2394581"/>
          </a:xfrm>
          <a:prstGeom prst="rect">
            <a:avLst/>
          </a:prstGeom>
          <a:solidFill>
            <a:srgbClr val="21409A"/>
          </a:solidFill>
          <a:ln w="28575">
            <a:solidFill>
              <a:srgbClr val="21409A"/>
            </a:solidFill>
            <a:miter lim="800000"/>
            <a:headEnd/>
            <a:tailEnd/>
          </a:ln>
        </p:spPr>
      </p:pic>
      <p:pic>
        <p:nvPicPr>
          <p:cNvPr id="33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0" r="4902" b="6912"/>
          <a:stretch/>
        </p:blipFill>
        <p:spPr bwMode="auto">
          <a:xfrm>
            <a:off x="6587293" y="4111634"/>
            <a:ext cx="3700670" cy="2394582"/>
          </a:xfrm>
          <a:prstGeom prst="rect">
            <a:avLst/>
          </a:prstGeom>
          <a:solidFill>
            <a:srgbClr val="21409A"/>
          </a:solidFill>
          <a:ln w="28575">
            <a:solidFill>
              <a:srgbClr val="21409A"/>
            </a:solidFill>
            <a:miter lim="800000"/>
            <a:headEnd/>
            <a:tailEnd/>
          </a:ln>
        </p:spPr>
      </p:pic>
      <p:sp>
        <p:nvSpPr>
          <p:cNvPr id="19" name="矩形 75791"/>
          <p:cNvSpPr>
            <a:spLocks noChangeArrowheads="1"/>
          </p:cNvSpPr>
          <p:nvPr/>
        </p:nvSpPr>
        <p:spPr bwMode="auto">
          <a:xfrm>
            <a:off x="2281885" y="6169548"/>
            <a:ext cx="3708098" cy="3385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OZ OPTICS TURKEY </a:t>
            </a:r>
            <a:r>
              <a:rPr lang="en-US" altLang="zh-CN" sz="1600" b="0" dirty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(Turkey Factory)</a:t>
            </a:r>
          </a:p>
        </p:txBody>
      </p:sp>
      <p:sp>
        <p:nvSpPr>
          <p:cNvPr id="20" name="矩形 75791"/>
          <p:cNvSpPr>
            <a:spLocks noChangeArrowheads="1"/>
          </p:cNvSpPr>
          <p:nvPr/>
        </p:nvSpPr>
        <p:spPr bwMode="auto">
          <a:xfrm>
            <a:off x="6579705" y="6169548"/>
            <a:ext cx="3715846" cy="33910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OZ OPTICS CHINA </a:t>
            </a:r>
            <a:r>
              <a:rPr lang="en-US" altLang="zh-CN" sz="1600" b="0" dirty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(</a:t>
            </a:r>
            <a:r>
              <a:rPr lang="en-US" altLang="zh-CN" sz="1600" b="0" dirty="0" err="1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Jiaxing</a:t>
            </a:r>
            <a:r>
              <a:rPr lang="en-US" altLang="zh-CN" sz="1600" b="0" dirty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 Factory)</a:t>
            </a:r>
          </a:p>
        </p:txBody>
      </p:sp>
    </p:spTree>
    <p:extLst>
      <p:ext uri="{BB962C8B-B14F-4D97-AF65-F5344CB8AC3E}">
        <p14:creationId xmlns:p14="http://schemas.microsoft.com/office/powerpoint/2010/main" val="1979985582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102936" y="1409700"/>
            <a:ext cx="10593764" cy="5067300"/>
          </a:xfrm>
          <a:solidFill>
            <a:schemeClr val="accent3">
              <a:alpha val="35000"/>
            </a:schemeClr>
          </a:solidFill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900" dirty="0"/>
              <a:t>OZ Optics A.Ş. manufacturing facility founded in 2000 in </a:t>
            </a:r>
            <a:br>
              <a:rPr lang="en-US" sz="1900" dirty="0"/>
            </a:br>
            <a:r>
              <a:rPr lang="en-US" sz="1900" dirty="0"/>
              <a:t>Aegean Free Zone </a:t>
            </a:r>
            <a:r>
              <a:rPr lang="en-US" sz="1900" dirty="0" err="1"/>
              <a:t>Gaziemir</a:t>
            </a:r>
            <a:r>
              <a:rPr lang="en-US" sz="1900" dirty="0"/>
              <a:t>, Izmir.</a:t>
            </a:r>
          </a:p>
          <a:p>
            <a:pPr>
              <a:spcAft>
                <a:spcPts val="600"/>
              </a:spcAft>
            </a:pPr>
            <a:r>
              <a:rPr lang="en-US" sz="1900" dirty="0"/>
              <a:t>OZ Optics A.S. manufactures high-tech and high quality systems for export.</a:t>
            </a:r>
          </a:p>
          <a:p>
            <a:pPr>
              <a:spcAft>
                <a:spcPts val="600"/>
              </a:spcAft>
            </a:pPr>
            <a:r>
              <a:rPr lang="en-US" sz="1900" dirty="0"/>
              <a:t>OZ Optics A.S. expanded its capacity and organization in Izmir with </a:t>
            </a:r>
            <a:br>
              <a:rPr lang="en-US" sz="1900" dirty="0"/>
            </a:br>
            <a:r>
              <a:rPr lang="en-US" sz="1900" dirty="0"/>
              <a:t>building and machinery investments starting in 2021. </a:t>
            </a:r>
          </a:p>
          <a:p>
            <a:pPr>
              <a:spcAft>
                <a:spcPts val="600"/>
              </a:spcAft>
            </a:pPr>
            <a:r>
              <a:rPr lang="en-US" sz="1900" dirty="0"/>
              <a:t>OZ Optics A.Ş. also plans to supply fiber systems for the Defense Industry </a:t>
            </a:r>
            <a:br>
              <a:rPr lang="en-US" sz="1900" dirty="0"/>
            </a:br>
            <a:r>
              <a:rPr lang="en-US" sz="1900" dirty="0"/>
              <a:t>in Turkey, in addition to the export portfolio with capacity </a:t>
            </a:r>
            <a:br>
              <a:rPr lang="en-US" sz="1900" dirty="0"/>
            </a:br>
            <a:r>
              <a:rPr lang="en-US" sz="1900" dirty="0"/>
              <a:t>increases from its 3,100 m</a:t>
            </a:r>
            <a:r>
              <a:rPr lang="en-US" sz="1800" baseline="30000" dirty="0"/>
              <a:t>2</a:t>
            </a:r>
            <a:r>
              <a:rPr lang="en-US" sz="1900" dirty="0"/>
              <a:t> production facility.</a:t>
            </a:r>
          </a:p>
          <a:p>
            <a:pPr>
              <a:spcAft>
                <a:spcPts val="600"/>
              </a:spcAft>
            </a:pPr>
            <a:endParaRPr lang="en-US" sz="1900" dirty="0"/>
          </a:p>
        </p:txBody>
      </p:sp>
      <p:pic>
        <p:nvPicPr>
          <p:cNvPr id="18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508" y="4329520"/>
            <a:ext cx="2971014" cy="2122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1" b="12336"/>
          <a:stretch/>
        </p:blipFill>
        <p:spPr bwMode="auto">
          <a:xfrm>
            <a:off x="9254657" y="3857669"/>
            <a:ext cx="2167979" cy="2594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35" y="4333451"/>
            <a:ext cx="4766839" cy="2128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OZ Optics A.Ş. Company Profile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0"/>
          <p:cNvSpPr txBox="1">
            <a:spLocks/>
          </p:cNvSpPr>
          <p:nvPr/>
        </p:nvSpPr>
        <p:spPr>
          <a:xfrm>
            <a:off x="1014122" y="1409700"/>
            <a:ext cx="5266864" cy="4038600"/>
          </a:xfrm>
          <a:prstGeom prst="rect">
            <a:avLst/>
          </a:prstGeom>
          <a:solidFill>
            <a:schemeClr val="accent3">
              <a:alpha val="35000"/>
            </a:schemeClr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200" b="1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400" b="1">
                <a:solidFill>
                  <a:srgbClr val="0070C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000" b="1">
                <a:solidFill>
                  <a:srgbClr val="0070C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n-US" sz="1900" kern="0" dirty="0"/>
              <a:t>Existing Production Lines:</a:t>
            </a:r>
          </a:p>
          <a:p>
            <a:pPr>
              <a:spcAft>
                <a:spcPts val="0"/>
              </a:spcAft>
            </a:pPr>
            <a:r>
              <a:rPr lang="en-US" sz="1900" b="0" kern="0" dirty="0"/>
              <a:t>Polarization Maintaining (PM) Components</a:t>
            </a:r>
          </a:p>
          <a:p>
            <a:pPr>
              <a:spcAft>
                <a:spcPts val="0"/>
              </a:spcAft>
            </a:pPr>
            <a:r>
              <a:rPr lang="en-US" sz="1900" b="0" kern="0" dirty="0"/>
              <a:t>Hermetic Assemblies</a:t>
            </a:r>
          </a:p>
          <a:p>
            <a:pPr>
              <a:spcAft>
                <a:spcPts val="0"/>
              </a:spcAft>
            </a:pPr>
            <a:r>
              <a:rPr lang="en-US" sz="1900" b="0" kern="0" dirty="0"/>
              <a:t>Fiber Optic Components</a:t>
            </a:r>
          </a:p>
          <a:p>
            <a:pPr>
              <a:spcAft>
                <a:spcPts val="0"/>
              </a:spcAft>
            </a:pPr>
            <a:r>
              <a:rPr lang="en-US" sz="1900" b="0" kern="0" dirty="0"/>
              <a:t>Laser-to-fiber delivery</a:t>
            </a:r>
          </a:p>
          <a:p>
            <a:pPr>
              <a:spcAft>
                <a:spcPts val="0"/>
              </a:spcAft>
            </a:pPr>
            <a:r>
              <a:rPr lang="en-US" sz="1900" b="0" kern="0" dirty="0"/>
              <a:t>High Power Components</a:t>
            </a:r>
          </a:p>
          <a:p>
            <a:pPr>
              <a:spcAft>
                <a:spcPts val="0"/>
              </a:spcAft>
            </a:pPr>
            <a:r>
              <a:rPr lang="en-US" sz="1900" b="0" kern="0" dirty="0"/>
              <a:t>V-Groove Assemblies</a:t>
            </a:r>
          </a:p>
          <a:p>
            <a:pPr>
              <a:spcAft>
                <a:spcPts val="0"/>
              </a:spcAft>
            </a:pPr>
            <a:r>
              <a:rPr lang="en-US" sz="1900" b="0" kern="0" dirty="0"/>
              <a:t>AR Coating</a:t>
            </a:r>
          </a:p>
          <a:p>
            <a:pPr>
              <a:spcAft>
                <a:spcPts val="0"/>
              </a:spcAft>
            </a:pPr>
            <a:r>
              <a:rPr lang="en-US" sz="1900" b="0" kern="0" dirty="0"/>
              <a:t>Collimators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3680001" y="4631856"/>
            <a:ext cx="2600985" cy="1848935"/>
          </a:xfrm>
          <a:prstGeom prst="rect">
            <a:avLst/>
          </a:prstGeom>
          <a:solidFill>
            <a:srgbClr val="000000"/>
          </a:solidFill>
          <a:ln w="28575" cap="sq" cmpd="sng" algn="ctr">
            <a:solidFill>
              <a:srgbClr val="21409A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2075" tIns="46038" rIns="92075" bIns="46038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014122" y="4635648"/>
            <a:ext cx="2515443" cy="1841352"/>
          </a:xfrm>
          <a:prstGeom prst="rect">
            <a:avLst/>
          </a:prstGeom>
          <a:solidFill>
            <a:srgbClr val="FFFF00"/>
          </a:solidFill>
          <a:ln w="28575" cap="sq" cmpd="sng" algn="ctr">
            <a:solidFill>
              <a:srgbClr val="21409A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2075" tIns="46038" rIns="92075" bIns="46038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5" name="Content Placeholder 10"/>
          <p:cNvSpPr txBox="1">
            <a:spLocks/>
          </p:cNvSpPr>
          <p:nvPr/>
        </p:nvSpPr>
        <p:spPr>
          <a:xfrm>
            <a:off x="6408713" y="1409700"/>
            <a:ext cx="5287987" cy="4038600"/>
          </a:xfrm>
          <a:prstGeom prst="rect">
            <a:avLst/>
          </a:prstGeom>
          <a:solidFill>
            <a:schemeClr val="accent3">
              <a:alpha val="35000"/>
            </a:schemeClr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200" b="1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400" b="1">
                <a:solidFill>
                  <a:srgbClr val="0070C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000" b="1">
                <a:solidFill>
                  <a:srgbClr val="0070C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n-US" sz="1900" kern="0" dirty="0"/>
              <a:t>Production Lines to be added in near future:</a:t>
            </a:r>
          </a:p>
          <a:p>
            <a:pPr>
              <a:spcAft>
                <a:spcPts val="0"/>
              </a:spcAft>
            </a:pPr>
            <a:r>
              <a:rPr lang="en-US" sz="1900" b="0" kern="0" dirty="0"/>
              <a:t>Laser Diode Packaging</a:t>
            </a:r>
          </a:p>
          <a:p>
            <a:pPr>
              <a:spcAft>
                <a:spcPts val="0"/>
              </a:spcAft>
            </a:pPr>
            <a:r>
              <a:rPr lang="en-US" sz="1900" b="0" kern="0" dirty="0"/>
              <a:t>Attenuators</a:t>
            </a:r>
          </a:p>
          <a:p>
            <a:pPr>
              <a:spcAft>
                <a:spcPts val="0"/>
              </a:spcAft>
            </a:pPr>
            <a:r>
              <a:rPr lang="en-US" sz="1900" b="0" kern="0" dirty="0"/>
              <a:t>OCT Applications</a:t>
            </a:r>
          </a:p>
          <a:p>
            <a:pPr>
              <a:spcAft>
                <a:spcPts val="0"/>
              </a:spcAft>
            </a:pPr>
            <a:endParaRPr lang="en-US" sz="1900" b="0" kern="0" dirty="0"/>
          </a:p>
        </p:txBody>
      </p:sp>
      <p:sp>
        <p:nvSpPr>
          <p:cNvPr id="8194" name="Rectangle 10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OZ Optics A.Ş. </a:t>
            </a:r>
            <a:r>
              <a:rPr lang="tr-TR" altLang="tr-TR"/>
              <a:t>Core Competencies</a:t>
            </a:r>
            <a:endParaRPr lang="en-CA" altLang="en-US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055" y="4703574"/>
            <a:ext cx="2564222" cy="1705498"/>
          </a:xfrm>
          <a:prstGeom prst="rect">
            <a:avLst/>
          </a:prstGeom>
          <a:ln w="28575" cap="sq" cmpd="sng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Content Placeholder 10"/>
          <p:cNvSpPr txBox="1">
            <a:spLocks/>
          </p:cNvSpPr>
          <p:nvPr/>
        </p:nvSpPr>
        <p:spPr>
          <a:xfrm>
            <a:off x="1020744" y="6059398"/>
            <a:ext cx="2502020" cy="395720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200" b="1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400" b="1">
                <a:solidFill>
                  <a:srgbClr val="0070C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000" b="1">
                <a:solidFill>
                  <a:srgbClr val="0070C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en-US" sz="900" b="0" kern="0" dirty="0">
                <a:solidFill>
                  <a:schemeClr val="tx1">
                    <a:lumMod val="50000"/>
                  </a:schemeClr>
                </a:solidFill>
              </a:rPr>
              <a:t>PM Fiber </a:t>
            </a:r>
            <a:r>
              <a:rPr lang="en-US" sz="900" b="0" kern="0" dirty="0" err="1">
                <a:solidFill>
                  <a:schemeClr val="tx1">
                    <a:lumMod val="50000"/>
                  </a:schemeClr>
                </a:solidFill>
              </a:rPr>
              <a:t>Patchcords</a:t>
            </a:r>
            <a:r>
              <a:rPr lang="en-US" sz="900" b="0" kern="0" dirty="0">
                <a:solidFill>
                  <a:schemeClr val="tx1">
                    <a:lumMod val="50000"/>
                  </a:schemeClr>
                </a:solidFill>
              </a:rPr>
              <a:t> with FC/PC Compatible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en-US" sz="900" b="0" kern="0" dirty="0">
                <a:solidFill>
                  <a:schemeClr val="tx1">
                    <a:lumMod val="50000"/>
                  </a:schemeClr>
                </a:solidFill>
              </a:rPr>
              <a:t>Connectors and Different Cable Sizes</a:t>
            </a:r>
          </a:p>
        </p:txBody>
      </p:sp>
      <p:pic>
        <p:nvPicPr>
          <p:cNvPr id="26" name="Content Placeholder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"/>
          <a:stretch/>
        </p:blipFill>
        <p:spPr bwMode="auto">
          <a:xfrm>
            <a:off x="1020743" y="4724826"/>
            <a:ext cx="2502020" cy="13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 bwMode="auto">
          <a:xfrm>
            <a:off x="1014122" y="4631856"/>
            <a:ext cx="2515444" cy="1848935"/>
          </a:xfrm>
          <a:prstGeom prst="rect">
            <a:avLst/>
          </a:prstGeom>
          <a:noFill/>
          <a:ln w="28575" cap="sq" cmpd="sng" algn="ctr">
            <a:solidFill>
              <a:srgbClr val="21409A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2075" tIns="46038" rIns="92075" bIns="46038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3954" r="5733" b="5044"/>
          <a:stretch/>
        </p:blipFill>
        <p:spPr>
          <a:xfrm>
            <a:off x="6431421" y="4266321"/>
            <a:ext cx="5265279" cy="2216979"/>
          </a:xfrm>
          <a:prstGeom prst="rect">
            <a:avLst/>
          </a:prstGeom>
          <a:ln w="28575">
            <a:solidFill>
              <a:srgbClr val="0226BE"/>
            </a:solidFill>
          </a:ln>
        </p:spPr>
      </p:pic>
    </p:spTree>
  </p:cSld>
  <p:clrMapOvr>
    <a:masterClrMapping/>
  </p:clrMapOvr>
  <p:transition spd="med" advClick="0" advTm="7000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İçerik Yer Tutucusu 2"/>
          <p:cNvSpPr>
            <a:spLocks noGrp="1"/>
          </p:cNvSpPr>
          <p:nvPr>
            <p:ph idx="1"/>
          </p:nvPr>
        </p:nvSpPr>
        <p:spPr>
          <a:xfrm>
            <a:off x="1025054" y="1752600"/>
            <a:ext cx="5906688" cy="4038600"/>
          </a:xfrm>
        </p:spPr>
        <p:txBody>
          <a:bodyPr/>
          <a:lstStyle/>
          <a:p>
            <a:r>
              <a:rPr lang="en-CA" altLang="en-US" dirty="0"/>
              <a:t>OZ Optics A.S. manufactures assemblies according to  ISO 9001:2015 Quality Management System requirements and </a:t>
            </a:r>
            <a:r>
              <a:rPr lang="en-US" altLang="tr-TR" dirty="0"/>
              <a:t>Advanced Proprietary Processing Technology.</a:t>
            </a:r>
            <a:endParaRPr lang="tr-TR" altLang="en-US" dirty="0"/>
          </a:p>
        </p:txBody>
      </p:sp>
      <p:sp>
        <p:nvSpPr>
          <p:cNvPr id="2048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OZ Optics A.Ş. </a:t>
            </a:r>
            <a:r>
              <a:rPr lang="en-CA" altLang="en-US"/>
              <a:t>Industry Standard</a:t>
            </a:r>
            <a:endParaRPr lang="tr-TR" altLang="en-US" dirty="0"/>
          </a:p>
        </p:txBody>
      </p:sp>
      <p:pic>
        <p:nvPicPr>
          <p:cNvPr id="3" name="İçerik Yer Tutucusu 2"/>
          <p:cNvPicPr>
            <a:picLocks noGrp="1" noChangeAspect="1"/>
          </p:cNvPicPr>
          <p:nvPr>
            <p:ph sz="quarter" idx="2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639" y="1752600"/>
            <a:ext cx="3821061" cy="4637684"/>
          </a:xfr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724275" y="2362201"/>
            <a:ext cx="4743450" cy="2057399"/>
            <a:chOff x="3849688" y="3159215"/>
            <a:chExt cx="4456111" cy="2022385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3849688" y="5181600"/>
              <a:ext cx="4427230" cy="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3876870" y="3159215"/>
              <a:ext cx="4428929" cy="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itle 24"/>
          <p:cNvSpPr>
            <a:spLocks noGrp="1"/>
          </p:cNvSpPr>
          <p:nvPr>
            <p:ph type="ctrTitle"/>
          </p:nvPr>
        </p:nvSpPr>
        <p:spPr>
          <a:xfrm>
            <a:off x="1120877" y="762000"/>
            <a:ext cx="9950246" cy="1174751"/>
          </a:xfrm>
        </p:spPr>
        <p:txBody>
          <a:bodyPr/>
          <a:lstStyle/>
          <a:p>
            <a:r>
              <a:rPr lang="en-US" dirty="0"/>
              <a:t>Thank You for </a:t>
            </a:r>
            <a:br>
              <a:rPr lang="en-US" dirty="0"/>
            </a:br>
            <a:r>
              <a:rPr lang="en-US" dirty="0"/>
              <a:t>Choosing OZ Optics</a:t>
            </a:r>
          </a:p>
        </p:txBody>
      </p:sp>
      <p:sp>
        <p:nvSpPr>
          <p:cNvPr id="33" name="Subtitle 32"/>
          <p:cNvSpPr>
            <a:spLocks noGrp="1"/>
          </p:cNvSpPr>
          <p:nvPr>
            <p:ph type="subTitle" idx="1"/>
          </p:nvPr>
        </p:nvSpPr>
        <p:spPr>
          <a:xfrm>
            <a:off x="3724274" y="2362201"/>
            <a:ext cx="5000625" cy="2057399"/>
          </a:xfrm>
        </p:spPr>
        <p:txBody>
          <a:bodyPr anchor="ctr"/>
          <a:lstStyle/>
          <a:p>
            <a:pPr marL="171450" indent="-114300">
              <a:spcBef>
                <a:spcPct val="50000"/>
              </a:spcBef>
              <a:buClrTx/>
              <a:buSzTx/>
            </a:pPr>
            <a:r>
              <a:rPr lang="en-US" altLang="zh-CN" sz="1800" dirty="0">
                <a:ea typeface="微软雅黑" panose="020B0503020204020204" pitchFamily="34" charset="-122"/>
                <a:cs typeface="Tahoma" panose="020B0604030504040204" pitchFamily="34" charset="0"/>
              </a:rPr>
              <a:t>Please Contact Our Sales Department</a:t>
            </a:r>
            <a:r>
              <a:rPr lang="zh-CN" altLang="en-US" sz="1800" dirty="0">
                <a:ea typeface="微软雅黑" panose="020B0503020204020204" pitchFamily="34" charset="-122"/>
                <a:cs typeface="Tahoma" panose="020B0604030504040204" pitchFamily="34" charset="0"/>
              </a:rPr>
              <a:t>: </a:t>
            </a:r>
          </a:p>
          <a:p>
            <a:pPr marL="171450" indent="-114300">
              <a:spcBef>
                <a:spcPct val="50000"/>
              </a:spcBef>
              <a:buClrTx/>
              <a:buSzTx/>
            </a:pPr>
            <a:r>
              <a:rPr lang="en-US" altLang="zh-CN" sz="2000" dirty="0">
                <a:solidFill>
                  <a:srgbClr val="0065B0"/>
                </a:solidFill>
                <a:ea typeface="SimSun" panose="02010600030101010101" pitchFamily="2" charset="-122"/>
                <a:cs typeface="Tahoma" panose="020B0604030504040204" pitchFamily="34" charset="0"/>
              </a:rPr>
              <a:t>Tel: +90 232 252 3531 ext. 6177</a:t>
            </a:r>
          </a:p>
          <a:p>
            <a:pPr marL="171450" indent="-114300">
              <a:spcBef>
                <a:spcPct val="50000"/>
              </a:spcBef>
              <a:buClrTx/>
              <a:buSzTx/>
            </a:pPr>
            <a:r>
              <a:rPr lang="en-US" altLang="zh-CN" sz="2000">
                <a:solidFill>
                  <a:srgbClr val="0065B0"/>
                </a:solidFill>
                <a:cs typeface="Tahoma" panose="020B0604030504040204" pitchFamily="34" charset="0"/>
              </a:rPr>
              <a:t>Email: </a:t>
            </a:r>
            <a:r>
              <a:rPr lang="en-US" altLang="zh-CN" sz="2000">
                <a:solidFill>
                  <a:schemeClr val="bg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sales@ozoptics.com.tr</a:t>
            </a:r>
            <a:endParaRPr lang="en-US" altLang="zh-CN" sz="2000" dirty="0">
              <a:solidFill>
                <a:schemeClr val="bg2">
                  <a:lumMod val="60000"/>
                  <a:lumOff val="40000"/>
                </a:schemeClr>
              </a:solidFill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953746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Company Background</a:t>
            </a:r>
            <a:endParaRPr lang="en-US" alt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422936" y="1407296"/>
            <a:ext cx="5311864" cy="4917303"/>
            <a:chOff x="6289543" y="1407296"/>
            <a:chExt cx="5311864" cy="4917303"/>
          </a:xfrm>
        </p:grpSpPr>
        <p:sp>
          <p:nvSpPr>
            <p:cNvPr id="21" name="Text Placeholder 8"/>
            <p:cNvSpPr txBox="1">
              <a:spLocks/>
            </p:cNvSpPr>
            <p:nvPr/>
          </p:nvSpPr>
          <p:spPr>
            <a:xfrm>
              <a:off x="6470518" y="1407296"/>
              <a:ext cx="2493608" cy="357463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sz="2200" b="1">
                  <a:solidFill>
                    <a:srgbClr val="0070C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sz="2400" b="1">
                  <a:solidFill>
                    <a:srgbClr val="0070C0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sz="2000" b="1">
                  <a:solidFill>
                    <a:srgbClr val="0070C0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b="1">
                  <a:solidFill>
                    <a:srgbClr val="0070C0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b="1">
                  <a:solidFill>
                    <a:srgbClr val="0070C0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altLang="zh-CN" sz="1600" kern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Ottawa, Canada</a:t>
              </a:r>
              <a:endParaRPr lang="zh-CN" altLang="en-US" sz="1600" kern="0" dirty="0">
                <a:solidFill>
                  <a:srgbClr val="1C3F96"/>
                </a:solidFill>
                <a:ea typeface="Microsoft YaHei" panose="020B0503020204020204" pitchFamily="34" charset="-122"/>
              </a:endParaRPr>
            </a:p>
            <a:p>
              <a:pPr marL="0" indent="0">
                <a:buNone/>
              </a:pPr>
              <a:endParaRPr lang="en-US" altLang="en-US" sz="1600" kern="0" dirty="0">
                <a:solidFill>
                  <a:srgbClr val="1C3F96"/>
                </a:solidFill>
              </a:endParaRPr>
            </a:p>
          </p:txBody>
        </p:sp>
        <p:sp>
          <p:nvSpPr>
            <p:cNvPr id="22" name="Text Placeholder 9"/>
            <p:cNvSpPr txBox="1">
              <a:spLocks/>
            </p:cNvSpPr>
            <p:nvPr/>
          </p:nvSpPr>
          <p:spPr>
            <a:xfrm>
              <a:off x="9292431" y="1407296"/>
              <a:ext cx="2308710" cy="357463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sz="2200" b="1">
                  <a:solidFill>
                    <a:srgbClr val="0070C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sz="2400" b="1">
                  <a:solidFill>
                    <a:srgbClr val="0070C0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sz="2000" b="1">
                  <a:solidFill>
                    <a:srgbClr val="0070C0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b="1">
                  <a:solidFill>
                    <a:srgbClr val="0070C0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b="1">
                  <a:solidFill>
                    <a:srgbClr val="0070C0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altLang="zh-CN" sz="1600" kern="0">
                  <a:solidFill>
                    <a:srgbClr val="1C3F96"/>
                  </a:solidFill>
                  <a:ea typeface="Microsoft YaHei" panose="020B0503020204020204" pitchFamily="34" charset="-122"/>
                </a:rPr>
                <a:t>Izmir, Turkey</a:t>
              </a:r>
              <a:endParaRPr lang="zh-CN" altLang="en-US" sz="1600" kern="0">
                <a:solidFill>
                  <a:srgbClr val="1C3F96"/>
                </a:solidFill>
                <a:ea typeface="Microsoft YaHei" panose="020B0503020204020204" pitchFamily="34" charset="-122"/>
              </a:endParaRPr>
            </a:p>
            <a:p>
              <a:pPr marL="0" indent="0">
                <a:buNone/>
              </a:pPr>
              <a:endParaRPr lang="en-US" altLang="en-US" sz="1600" kern="0" dirty="0">
                <a:solidFill>
                  <a:srgbClr val="1C3F96"/>
                </a:solidFill>
              </a:endParaRPr>
            </a:p>
          </p:txBody>
        </p:sp>
        <p:sp>
          <p:nvSpPr>
            <p:cNvPr id="23" name="Text Placeholder 10"/>
            <p:cNvSpPr txBox="1">
              <a:spLocks/>
            </p:cNvSpPr>
            <p:nvPr/>
          </p:nvSpPr>
          <p:spPr>
            <a:xfrm>
              <a:off x="9290880" y="3987322"/>
              <a:ext cx="2310260" cy="356078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sz="2200" b="1">
                  <a:solidFill>
                    <a:srgbClr val="0070C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sz="2400" b="1">
                  <a:solidFill>
                    <a:srgbClr val="0070C0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sz="2000" b="1">
                  <a:solidFill>
                    <a:srgbClr val="0070C0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b="1">
                  <a:solidFill>
                    <a:srgbClr val="0070C0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b="1">
                  <a:solidFill>
                    <a:srgbClr val="0070C0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altLang="zh-CN" sz="1600" kern="0">
                  <a:solidFill>
                    <a:srgbClr val="1C3F96"/>
                  </a:solidFill>
                  <a:ea typeface="Microsoft YaHei" panose="020B0503020204020204" pitchFamily="34" charset="-122"/>
                </a:rPr>
                <a:t>Jiaxing, China</a:t>
              </a:r>
              <a:endParaRPr lang="zh-CN" altLang="en-US" sz="1600" kern="0">
                <a:solidFill>
                  <a:srgbClr val="1C3F96"/>
                </a:solidFill>
                <a:ea typeface="Microsoft YaHei" panose="020B0503020204020204" pitchFamily="34" charset="-122"/>
              </a:endParaRPr>
            </a:p>
            <a:p>
              <a:pPr marL="0" indent="0">
                <a:buNone/>
              </a:pPr>
              <a:endParaRPr lang="en-US" altLang="en-US" sz="1600" kern="0" dirty="0">
                <a:solidFill>
                  <a:srgbClr val="1C3F96"/>
                </a:solidFill>
              </a:endParaRPr>
            </a:p>
          </p:txBody>
        </p:sp>
        <p:sp>
          <p:nvSpPr>
            <p:cNvPr id="24" name="燕尾形 37"/>
            <p:cNvSpPr/>
            <p:nvPr/>
          </p:nvSpPr>
          <p:spPr>
            <a:xfrm>
              <a:off x="6289543" y="1427715"/>
              <a:ext cx="180975" cy="261938"/>
            </a:xfrm>
            <a:prstGeom prst="chevron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endParaRPr>
            </a:p>
          </p:txBody>
        </p:sp>
        <p:sp>
          <p:nvSpPr>
            <p:cNvPr id="25" name="燕尾形 37"/>
            <p:cNvSpPr/>
            <p:nvPr/>
          </p:nvSpPr>
          <p:spPr>
            <a:xfrm>
              <a:off x="9111456" y="1450251"/>
              <a:ext cx="180975" cy="261938"/>
            </a:xfrm>
            <a:prstGeom prst="chevron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endParaRPr>
            </a:p>
          </p:txBody>
        </p:sp>
        <p:sp>
          <p:nvSpPr>
            <p:cNvPr id="26" name="燕尾形 37"/>
            <p:cNvSpPr/>
            <p:nvPr/>
          </p:nvSpPr>
          <p:spPr>
            <a:xfrm>
              <a:off x="9109905" y="4043679"/>
              <a:ext cx="180975" cy="261938"/>
            </a:xfrm>
            <a:prstGeom prst="chevron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endParaRPr>
            </a:p>
          </p:txBody>
        </p:sp>
        <p:pic>
          <p:nvPicPr>
            <p:cNvPr id="27" name="Picture Placeholder 2"/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4" r="23568" b="444"/>
            <a:stretch/>
          </p:blipFill>
          <p:spPr bwMode="auto">
            <a:xfrm>
              <a:off x="6323046" y="1752600"/>
              <a:ext cx="2641080" cy="4571999"/>
            </a:xfrm>
            <a:prstGeom prst="rect">
              <a:avLst/>
            </a:prstGeom>
            <a:noFill/>
            <a:ln w="12700">
              <a:solidFill>
                <a:srgbClr val="1C3F9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8" name="Picture Placeholder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3" t="4404" r="6543" b="1298"/>
            <a:stretch/>
          </p:blipFill>
          <p:spPr>
            <a:xfrm>
              <a:off x="9111456" y="4356864"/>
              <a:ext cx="2489684" cy="1967735"/>
            </a:xfrm>
            <a:prstGeom prst="rect">
              <a:avLst/>
            </a:prstGeom>
            <a:ln w="12700">
              <a:solidFill>
                <a:srgbClr val="1C3F96"/>
              </a:solidFill>
            </a:ln>
          </p:spPr>
        </p:pic>
        <p:pic>
          <p:nvPicPr>
            <p:cNvPr id="29" name="Picture Placeholder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2" r="437" b="6729"/>
            <a:stretch/>
          </p:blipFill>
          <p:spPr>
            <a:xfrm>
              <a:off x="9115285" y="1752600"/>
              <a:ext cx="2486122" cy="1990895"/>
            </a:xfrm>
            <a:prstGeom prst="rect">
              <a:avLst/>
            </a:prstGeom>
            <a:ln w="12700">
              <a:solidFill>
                <a:srgbClr val="1C3F96"/>
              </a:solidFill>
            </a:ln>
          </p:spPr>
        </p:pic>
      </p:grpSp>
      <p:sp>
        <p:nvSpPr>
          <p:cNvPr id="14" name="Content Placeholder 4"/>
          <p:cNvSpPr txBox="1">
            <a:spLocks/>
          </p:cNvSpPr>
          <p:nvPr/>
        </p:nvSpPr>
        <p:spPr bwMode="auto">
          <a:xfrm>
            <a:off x="1165757" y="1401763"/>
            <a:ext cx="5181600" cy="4922837"/>
          </a:xfrm>
          <a:prstGeom prst="rect">
            <a:avLst/>
          </a:prstGeom>
          <a:solidFill>
            <a:schemeClr val="accent3">
              <a:alpha val="3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200" b="1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400" b="1">
                <a:solidFill>
                  <a:srgbClr val="0070C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000" b="1">
                <a:solidFill>
                  <a:srgbClr val="0070C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en-US" sz="1600" kern="0"/>
              <a:t>Founded in 1985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en-US" sz="1600" kern="0"/>
              <a:t>Corporate headquarter located in Ottawa, Canada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en-US" sz="1600" kern="0"/>
              <a:t>Manufacturing facility in </a:t>
            </a:r>
            <a:br>
              <a:rPr lang="en-US" altLang="en-US" sz="1600" kern="0"/>
            </a:br>
            <a:r>
              <a:rPr lang="en-US" altLang="en-US" sz="1600" kern="0"/>
              <a:t>Ottawa / Canada, Izmir / Turkey and Jiaxing / China</a:t>
            </a:r>
          </a:p>
          <a:p>
            <a:pPr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en-US" sz="1600" kern="0"/>
              <a:t>Ten Product Groups: </a:t>
            </a:r>
          </a:p>
          <a:p>
            <a:pPr marL="625475" lvl="1" indent="-277813">
              <a:buClr>
                <a:schemeClr val="accent1"/>
              </a:buClr>
            </a:pPr>
            <a:r>
              <a:rPr lang="en-US" altLang="en-US" sz="1600" b="0" kern="0"/>
              <a:t>Laser-to-Fiber Delivery Systems</a:t>
            </a:r>
          </a:p>
          <a:p>
            <a:pPr marL="625475" lvl="1" indent="-277813">
              <a:buClr>
                <a:schemeClr val="accent1"/>
              </a:buClr>
            </a:pPr>
            <a:r>
              <a:rPr lang="en-US" altLang="en-US" sz="1600" b="0" kern="0"/>
              <a:t>High Power Fiber Optic Components</a:t>
            </a:r>
          </a:p>
          <a:p>
            <a:pPr marL="625475" lvl="1" indent="-277813">
              <a:buClr>
                <a:schemeClr val="accent1"/>
              </a:buClr>
            </a:pPr>
            <a:r>
              <a:rPr lang="en-US" altLang="en-US" sz="1600" b="0" kern="0"/>
              <a:t>Polarization Maintaining Products</a:t>
            </a:r>
          </a:p>
          <a:p>
            <a:pPr marL="625475" lvl="1" indent="-277813">
              <a:buClr>
                <a:schemeClr val="accent1"/>
              </a:buClr>
            </a:pPr>
            <a:r>
              <a:rPr lang="en-US" altLang="en-US" sz="1600" b="0" kern="0"/>
              <a:t>Attenuators </a:t>
            </a:r>
          </a:p>
          <a:p>
            <a:pPr marL="625475" lvl="1" indent="-277813">
              <a:buClr>
                <a:schemeClr val="accent1"/>
              </a:buClr>
            </a:pPr>
            <a:r>
              <a:rPr lang="en-US" altLang="en-US" sz="1600" b="0" kern="0"/>
              <a:t>Opto-Electronic Packaging</a:t>
            </a:r>
          </a:p>
          <a:p>
            <a:pPr marL="625475" lvl="1" indent="-277813">
              <a:buClr>
                <a:schemeClr val="accent1"/>
              </a:buClr>
            </a:pPr>
            <a:r>
              <a:rPr lang="en-US" altLang="en-US" sz="1600" b="0" kern="0"/>
              <a:t>Fiber Optic Test Equipment</a:t>
            </a:r>
          </a:p>
          <a:p>
            <a:pPr marL="625475" lvl="1" indent="-277813">
              <a:buClr>
                <a:schemeClr val="accent1"/>
              </a:buClr>
            </a:pPr>
            <a:r>
              <a:rPr lang="en-US" altLang="en-US" sz="1600" b="0" kern="0"/>
              <a:t>Fiber Optic Sensor Systems</a:t>
            </a:r>
          </a:p>
          <a:p>
            <a:pPr marL="625475" lvl="1" indent="-277813">
              <a:buClr>
                <a:schemeClr val="accent1"/>
              </a:buClr>
            </a:pPr>
            <a:r>
              <a:rPr lang="en-US" altLang="en-US" sz="1600" b="0" kern="0"/>
              <a:t>Fiber Optics Components for Gyroscope</a:t>
            </a:r>
          </a:p>
          <a:p>
            <a:pPr marL="625475" lvl="1" indent="-277813">
              <a:buClr>
                <a:schemeClr val="accent1"/>
              </a:buClr>
            </a:pPr>
            <a:r>
              <a:rPr lang="en-US" altLang="en-US" sz="1600" b="0" kern="0"/>
              <a:t>OCT </a:t>
            </a:r>
          </a:p>
          <a:p>
            <a:pPr marL="625475" lvl="1" indent="-277813">
              <a:spcAft>
                <a:spcPts val="600"/>
              </a:spcAft>
              <a:buClr>
                <a:schemeClr val="accent1"/>
              </a:buClr>
            </a:pPr>
            <a:r>
              <a:rPr lang="en-US" altLang="en-US" sz="1600" b="0" kern="0"/>
              <a:t>BioPhotonics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en-US" sz="1600" kern="0"/>
              <a:t>Sales offices in </a:t>
            </a:r>
            <a:br>
              <a:rPr lang="en-US" altLang="en-US" sz="1600" kern="0"/>
            </a:br>
            <a:r>
              <a:rPr lang="en-US" altLang="en-US" sz="1600" kern="0"/>
              <a:t>Canada, USA, Europe, Turkey and China</a:t>
            </a:r>
            <a:endParaRPr lang="en-US" alt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3453554656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Content Placeholder 6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8371704" cy="4724400"/>
          </a:xfrm>
          <a:prstGeom prst="rect">
            <a:avLst/>
          </a:prstGeom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</a:rPr>
              <a:t>Corporate Statements and Quality Policy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032973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Company Profile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674255" y="1752600"/>
            <a:ext cx="3577474" cy="405634"/>
          </a:xfrm>
        </p:spPr>
        <p:txBody>
          <a:bodyPr/>
          <a:lstStyle/>
          <a:p>
            <a:r>
              <a:rPr lang="en-US" sz="1600" b="1" dirty="0">
                <a:solidFill>
                  <a:srgbClr val="1C3F96"/>
                </a:solidFill>
              </a:rPr>
              <a:t>OZ Canada</a:t>
            </a:r>
          </a:p>
        </p:txBody>
      </p:sp>
      <p:pic>
        <p:nvPicPr>
          <p:cNvPr id="18" name="Content Placeholder 17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69" y="2137795"/>
            <a:ext cx="3566160" cy="2514600"/>
          </a:xfrm>
          <a:ln w="12700">
            <a:solidFill>
              <a:srgbClr val="1C3F96"/>
            </a:solidFill>
          </a:ln>
        </p:spPr>
      </p:pic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>
          <a:xfrm>
            <a:off x="4318000" y="1752599"/>
            <a:ext cx="3604721" cy="405634"/>
          </a:xfrm>
        </p:spPr>
        <p:txBody>
          <a:bodyPr/>
          <a:lstStyle/>
          <a:p>
            <a:r>
              <a:rPr lang="en-US" sz="1600" b="1" dirty="0">
                <a:solidFill>
                  <a:srgbClr val="1C3F96"/>
                </a:solidFill>
              </a:rPr>
              <a:t>OZ China</a:t>
            </a:r>
          </a:p>
        </p:txBody>
      </p:sp>
      <p:pic>
        <p:nvPicPr>
          <p:cNvPr id="19" name="Content Placeholder 18"/>
          <p:cNvPicPr>
            <a:picLocks noGrp="1"/>
          </p:cNvPicPr>
          <p:nvPr>
            <p:ph sz="half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62" y="2137795"/>
            <a:ext cx="3566160" cy="2514600"/>
          </a:xfrm>
          <a:ln w="12700">
            <a:solidFill>
              <a:srgbClr val="1C3F96"/>
            </a:solidFill>
          </a:ln>
        </p:spPr>
      </p:pic>
      <p:pic>
        <p:nvPicPr>
          <p:cNvPr id="20" name="Content Placeholder 19"/>
          <p:cNvPicPr>
            <a:picLocks noGrp="1"/>
          </p:cNvPicPr>
          <p:nvPr>
            <p:ph sz="half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553" y="2137795"/>
            <a:ext cx="3566160" cy="2514600"/>
          </a:xfrm>
          <a:ln w="12700">
            <a:solidFill>
              <a:srgbClr val="1C3F96"/>
            </a:solidFill>
          </a:ln>
        </p:spPr>
      </p:pic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8026400" y="1752599"/>
            <a:ext cx="3556000" cy="405634"/>
          </a:xfrm>
        </p:spPr>
        <p:txBody>
          <a:bodyPr/>
          <a:lstStyle/>
          <a:p>
            <a:r>
              <a:rPr lang="en-US" sz="1600" b="1" dirty="0">
                <a:solidFill>
                  <a:srgbClr val="1C3F96"/>
                </a:solidFill>
              </a:rPr>
              <a:t>OZ Turkey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Over 525 employees worldwide</a:t>
            </a:r>
          </a:p>
          <a:p>
            <a:endParaRPr lang="en-US" dirty="0"/>
          </a:p>
        </p:txBody>
      </p:sp>
      <p:sp>
        <p:nvSpPr>
          <p:cNvPr id="22" name="Text Placeholder 9"/>
          <p:cNvSpPr txBox="1">
            <a:spLocks/>
          </p:cNvSpPr>
          <p:nvPr/>
        </p:nvSpPr>
        <p:spPr bwMode="auto">
          <a:xfrm>
            <a:off x="685569" y="4957266"/>
            <a:ext cx="3566160" cy="36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2400" b="1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2000" b="1">
                <a:solidFill>
                  <a:srgbClr val="0070C0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1800" b="1">
                <a:solidFill>
                  <a:srgbClr val="0070C0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1600" b="1">
                <a:solidFill>
                  <a:srgbClr val="0070C0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1600" b="1">
                <a:solidFill>
                  <a:srgbClr val="0070C0"/>
                </a:solidFill>
                <a:latin typeface="+mn-lt"/>
              </a:defRPr>
            </a:lvl5pPr>
            <a:lvl6pPr marL="22860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6pPr>
            <a:lvl7pPr marL="2743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7pPr>
            <a:lvl8pPr marL="3200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8pPr>
            <a:lvl9pPr marL="3657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zh-CN" sz="2000" dirty="0">
                <a:ea typeface="Microsoft YaHei" panose="020B0503020204020204" pitchFamily="34" charset="-122"/>
              </a:rPr>
              <a:t>263+ 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zh-CN" sz="2000" b="0" dirty="0">
                <a:ea typeface="Microsoft YaHei" panose="020B0503020204020204" pitchFamily="34" charset="-122"/>
              </a:rPr>
              <a:t>Employees</a:t>
            </a:r>
            <a:endParaRPr lang="zh-CN" altLang="en-US" sz="2000" b="0" dirty="0">
              <a:ea typeface="Microsoft YaHei" panose="020B0503020204020204" pitchFamily="34" charset="-122"/>
            </a:endParaRPr>
          </a:p>
        </p:txBody>
      </p:sp>
      <p:sp>
        <p:nvSpPr>
          <p:cNvPr id="23" name="Text Placeholder 11"/>
          <p:cNvSpPr txBox="1">
            <a:spLocks/>
          </p:cNvSpPr>
          <p:nvPr/>
        </p:nvSpPr>
        <p:spPr bwMode="auto">
          <a:xfrm>
            <a:off x="4356562" y="4957265"/>
            <a:ext cx="3566159" cy="36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2400" b="1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2000" b="1">
                <a:solidFill>
                  <a:srgbClr val="0070C0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1800" b="1">
                <a:solidFill>
                  <a:srgbClr val="0070C0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1600" b="1">
                <a:solidFill>
                  <a:srgbClr val="0070C0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1600" b="1">
                <a:solidFill>
                  <a:srgbClr val="0070C0"/>
                </a:solidFill>
                <a:latin typeface="+mn-lt"/>
              </a:defRPr>
            </a:lvl5pPr>
            <a:lvl6pPr marL="22860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6pPr>
            <a:lvl7pPr marL="2743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7pPr>
            <a:lvl8pPr marL="3200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8pPr>
            <a:lvl9pPr marL="3657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zh-CN" sz="2000" dirty="0">
                <a:ea typeface="Microsoft YaHei" panose="020B0503020204020204" pitchFamily="34" charset="-122"/>
              </a:rPr>
              <a:t>97+ 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zh-CN" sz="2000" b="0" dirty="0">
                <a:ea typeface="Microsoft YaHei" panose="020B0503020204020204" pitchFamily="34" charset="-122"/>
              </a:rPr>
              <a:t>Employees</a:t>
            </a:r>
            <a:endParaRPr lang="zh-CN" altLang="en-US" sz="2000" b="0" dirty="0">
              <a:ea typeface="Microsoft YaHei" panose="020B0503020204020204" pitchFamily="34" charset="-122"/>
            </a:endParaRPr>
          </a:p>
        </p:txBody>
      </p:sp>
      <p:sp>
        <p:nvSpPr>
          <p:cNvPr id="24" name="Text Placeholder 14"/>
          <p:cNvSpPr txBox="1">
            <a:spLocks/>
          </p:cNvSpPr>
          <p:nvPr/>
        </p:nvSpPr>
        <p:spPr bwMode="auto">
          <a:xfrm>
            <a:off x="8026400" y="4957265"/>
            <a:ext cx="3556000" cy="36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2400" b="1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2000" b="1">
                <a:solidFill>
                  <a:srgbClr val="0070C0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1800" b="1">
                <a:solidFill>
                  <a:srgbClr val="0070C0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1600" b="1">
                <a:solidFill>
                  <a:srgbClr val="0070C0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1600" b="1">
                <a:solidFill>
                  <a:srgbClr val="0070C0"/>
                </a:solidFill>
                <a:latin typeface="+mn-lt"/>
              </a:defRPr>
            </a:lvl5pPr>
            <a:lvl6pPr marL="22860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6pPr>
            <a:lvl7pPr marL="2743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7pPr>
            <a:lvl8pPr marL="3200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8pPr>
            <a:lvl9pPr marL="3657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zh-CN" sz="2000" dirty="0">
                <a:ea typeface="Microsoft YaHei" panose="020B0503020204020204" pitchFamily="34" charset="-122"/>
              </a:rPr>
              <a:t>165+ 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zh-CN" sz="2000" b="0" dirty="0">
                <a:ea typeface="Microsoft YaHei" panose="020B0503020204020204" pitchFamily="34" charset="-122"/>
              </a:rPr>
              <a:t>Employees</a:t>
            </a:r>
            <a:endParaRPr lang="zh-CN" altLang="en-US" sz="2000" b="0" dirty="0"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5051908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25054" y="311168"/>
            <a:ext cx="10287000" cy="987280"/>
          </a:xfrm>
        </p:spPr>
        <p:txBody>
          <a:bodyPr/>
          <a:lstStyle/>
          <a:p>
            <a:r>
              <a:rPr lang="en-US" dirty="0"/>
              <a:t>Company Profile</a:t>
            </a:r>
          </a:p>
        </p:txBody>
      </p:sp>
      <p:sp>
        <p:nvSpPr>
          <p:cNvPr id="18" name="文本框 24"/>
          <p:cNvSpPr txBox="1">
            <a:spLocks noChangeArrowheads="1"/>
          </p:cNvSpPr>
          <p:nvPr/>
        </p:nvSpPr>
        <p:spPr bwMode="auto">
          <a:xfrm>
            <a:off x="4745763" y="4331685"/>
            <a:ext cx="3335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+mn-lt"/>
                <a:ea typeface="Microsoft YaHei" panose="020B0503020204020204" pitchFamily="34" charset="-122"/>
              </a:rPr>
              <a:t>ISO9001:2015</a:t>
            </a:r>
            <a:r>
              <a:rPr lang="zh-CN" altLang="en-US" sz="1800" b="1" dirty="0">
                <a:latin typeface="+mn-lt"/>
                <a:ea typeface="Microsoft YaHei" panose="020B0503020204020204" pitchFamily="34" charset="-122"/>
              </a:rPr>
              <a:t> </a:t>
            </a:r>
            <a:r>
              <a:rPr lang="en-US" altLang="zh-CN" sz="1800" b="1" dirty="0">
                <a:latin typeface="+mn-lt"/>
                <a:ea typeface="Microsoft YaHei" panose="020B0503020204020204" pitchFamily="34" charset="-122"/>
              </a:rPr>
              <a:t>Certified</a:t>
            </a:r>
            <a:endParaRPr lang="zh-CN" altLang="en-US" sz="1800" b="1" dirty="0">
              <a:latin typeface="+mn-lt"/>
              <a:ea typeface="Microsoft YaHei" panose="020B0503020204020204" pitchFamily="34" charset="-122"/>
            </a:endParaRPr>
          </a:p>
        </p:txBody>
      </p:sp>
      <p:pic>
        <p:nvPicPr>
          <p:cNvPr id="19" name="Picture 19" descr="Patent_certificate-763x11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349" y="1750088"/>
            <a:ext cx="2443705" cy="3506643"/>
          </a:xfrm>
          <a:prstGeom prst="rect">
            <a:avLst/>
          </a:prstGeom>
          <a:noFill/>
          <a:ln w="12700">
            <a:solidFill>
              <a:srgbClr val="1C3F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本框 24"/>
          <p:cNvSpPr txBox="1">
            <a:spLocks noChangeArrowheads="1"/>
          </p:cNvSpPr>
          <p:nvPr/>
        </p:nvSpPr>
        <p:spPr bwMode="auto">
          <a:xfrm>
            <a:off x="8400256" y="5388114"/>
            <a:ext cx="3336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35000"/>
              </a:spcBef>
              <a:spcAft>
                <a:spcPct val="35000"/>
              </a:spcAft>
              <a:buFontTx/>
              <a:buNone/>
            </a:pPr>
            <a:r>
              <a:rPr lang="en-US" altLang="zh-CN" sz="1800" b="1" dirty="0">
                <a:latin typeface="+mn-lt"/>
                <a:ea typeface="Microsoft YaHei" panose="020B0503020204020204" pitchFamily="34" charset="-122"/>
              </a:rPr>
              <a:t>Broad Patent Portfolio</a:t>
            </a:r>
            <a:endParaRPr lang="zh-CN" altLang="en-US" sz="1800" b="1" dirty="0">
              <a:latin typeface="+mn-lt"/>
              <a:ea typeface="Microsoft YaHei" panose="020B0503020204020204" pitchFamily="34" charset="-122"/>
            </a:endParaRPr>
          </a:p>
        </p:txBody>
      </p:sp>
      <p:pic>
        <p:nvPicPr>
          <p:cNvPr id="22" name="Picture 4" descr="C:\Users\ZG\Desktop\oz\V-Grooves1-assemblyStation1.jp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8" y="1767725"/>
            <a:ext cx="2580313" cy="1661275"/>
          </a:xfrm>
          <a:prstGeom prst="rect">
            <a:avLst/>
          </a:prstGeom>
          <a:noFill/>
          <a:ln w="12700">
            <a:solidFill>
              <a:srgbClr val="1C3F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1" descr="V-Grooves3-High-volu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658838"/>
            <a:ext cx="2570306" cy="1597893"/>
          </a:xfrm>
          <a:prstGeom prst="rect">
            <a:avLst/>
          </a:prstGeom>
          <a:noFill/>
          <a:ln w="12700">
            <a:solidFill>
              <a:srgbClr val="1C3F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本框 24"/>
          <p:cNvSpPr txBox="1">
            <a:spLocks noChangeArrowheads="1"/>
          </p:cNvSpPr>
          <p:nvPr/>
        </p:nvSpPr>
        <p:spPr bwMode="auto">
          <a:xfrm>
            <a:off x="787563" y="5388114"/>
            <a:ext cx="3336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35000"/>
              </a:spcBef>
              <a:spcAft>
                <a:spcPct val="35000"/>
              </a:spcAft>
              <a:buFontTx/>
              <a:buNone/>
            </a:pPr>
            <a:r>
              <a:rPr lang="en-US" altLang="zh-CN" sz="1800" b="1" dirty="0">
                <a:latin typeface="+mn-lt"/>
                <a:ea typeface="Microsoft YaHei" panose="020B0503020204020204" pitchFamily="34" charset="-122"/>
              </a:rPr>
              <a:t>Advanced Proprietary Processing Technology</a:t>
            </a:r>
            <a:endParaRPr lang="zh-CN" altLang="en-US" sz="1800" b="1" dirty="0">
              <a:latin typeface="+mn-lt"/>
              <a:ea typeface="Microsoft YaHei" panose="020B0503020204020204" pitchFamily="34" charset="-122"/>
            </a:endParaRPr>
          </a:p>
        </p:txBody>
      </p:sp>
      <p:pic>
        <p:nvPicPr>
          <p:cNvPr id="31" name="Picture 1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" b="-5599"/>
          <a:stretch/>
        </p:blipFill>
        <p:spPr bwMode="auto">
          <a:xfrm>
            <a:off x="3994562" y="1644021"/>
            <a:ext cx="4837741" cy="2411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096169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25054" y="1752600"/>
            <a:ext cx="10290646" cy="4419600"/>
          </a:xfrm>
          <a:solidFill>
            <a:schemeClr val="accent3">
              <a:alpha val="35000"/>
            </a:schemeClr>
          </a:solidFill>
        </p:spPr>
        <p:txBody>
          <a:bodyPr/>
          <a:lstStyle/>
          <a:p>
            <a:pPr>
              <a:spcBef>
                <a:spcPct val="35000"/>
              </a:spcBef>
              <a:spcAft>
                <a:spcPct val="10000"/>
              </a:spcAft>
            </a:pPr>
            <a:r>
              <a:rPr lang="en-US" altLang="en-US" sz="1800" dirty="0" err="1">
                <a:solidFill>
                  <a:srgbClr val="0065B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Ö</a:t>
            </a:r>
            <a:r>
              <a:rPr lang="en-US" altLang="en-US" sz="1800" dirty="0" err="1">
                <a:solidFill>
                  <a:srgbClr val="0065B0"/>
                </a:solidFill>
                <a:latin typeface="Tahoma" panose="020B0604030504040204" pitchFamily="34" charset="0"/>
              </a:rPr>
              <a:t>m</a:t>
            </a:r>
            <a:r>
              <a:rPr lang="en-US" altLang="en-US" sz="1800" dirty="0" err="1">
                <a:solidFill>
                  <a:srgbClr val="0065B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ü</a:t>
            </a:r>
            <a:r>
              <a:rPr lang="en-US" altLang="en-US" sz="1800" dirty="0" err="1">
                <a:solidFill>
                  <a:srgbClr val="0065B0"/>
                </a:solidFill>
                <a:latin typeface="Tahoma" panose="020B0604030504040204" pitchFamily="34" charset="0"/>
              </a:rPr>
              <a:t>r</a:t>
            </a: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 Sezerman, Chairman, President &amp; CEO</a:t>
            </a:r>
          </a:p>
          <a:p>
            <a:pPr lvl="2">
              <a:lnSpc>
                <a:spcPct val="75000"/>
              </a:lnSpc>
              <a:spcBef>
                <a:spcPct val="35000"/>
              </a:spcBef>
              <a:spcAft>
                <a:spcPts val="6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Founder and CEO since inception (39 years)</a:t>
            </a:r>
          </a:p>
          <a:p>
            <a:pPr>
              <a:lnSpc>
                <a:spcPct val="75000"/>
              </a:lnSpc>
              <a:spcBef>
                <a:spcPct val="35000"/>
              </a:spcBef>
              <a:spcAft>
                <a:spcPct val="100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Zahide Sezerman, VP of  Human Resources</a:t>
            </a:r>
          </a:p>
          <a:p>
            <a:pPr lvl="2">
              <a:lnSpc>
                <a:spcPct val="75000"/>
              </a:lnSpc>
              <a:spcBef>
                <a:spcPct val="35000"/>
              </a:spcBef>
              <a:spcAft>
                <a:spcPts val="6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With OZ Optics since inception (39 years)</a:t>
            </a:r>
          </a:p>
          <a:p>
            <a:pPr>
              <a:lnSpc>
                <a:spcPct val="75000"/>
              </a:lnSpc>
              <a:spcBef>
                <a:spcPct val="35000"/>
              </a:spcBef>
              <a:spcAft>
                <a:spcPct val="100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Garland Best, VP of Components Division</a:t>
            </a:r>
          </a:p>
          <a:p>
            <a:pPr lvl="2">
              <a:lnSpc>
                <a:spcPct val="75000"/>
              </a:lnSpc>
              <a:spcBef>
                <a:spcPct val="35000"/>
              </a:spcBef>
              <a:spcAft>
                <a:spcPts val="6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32 years at OZ Optics</a:t>
            </a:r>
          </a:p>
          <a:p>
            <a:pPr>
              <a:lnSpc>
                <a:spcPct val="75000"/>
              </a:lnSpc>
              <a:spcBef>
                <a:spcPct val="35000"/>
              </a:spcBef>
              <a:spcAft>
                <a:spcPct val="100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Gordon Youle, VP of Test Equipment Division</a:t>
            </a:r>
          </a:p>
          <a:p>
            <a:pPr lvl="2">
              <a:lnSpc>
                <a:spcPct val="75000"/>
              </a:lnSpc>
              <a:spcBef>
                <a:spcPct val="35000"/>
              </a:spcBef>
              <a:spcAft>
                <a:spcPts val="6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25 years at OZ Optics </a:t>
            </a:r>
          </a:p>
          <a:p>
            <a:pPr>
              <a:lnSpc>
                <a:spcPct val="75000"/>
              </a:lnSpc>
              <a:spcBef>
                <a:spcPct val="35000"/>
              </a:spcBef>
              <a:spcAft>
                <a:spcPct val="100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Onur Koca, General Manager of OZ Turkey</a:t>
            </a:r>
          </a:p>
          <a:p>
            <a:pPr lvl="2">
              <a:lnSpc>
                <a:spcPct val="75000"/>
              </a:lnSpc>
              <a:spcBef>
                <a:spcPct val="35000"/>
              </a:spcBef>
              <a:spcAft>
                <a:spcPts val="6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2 year at OZ Optics</a:t>
            </a:r>
          </a:p>
          <a:p>
            <a:pPr>
              <a:lnSpc>
                <a:spcPct val="75000"/>
              </a:lnSpc>
              <a:spcBef>
                <a:spcPct val="35000"/>
              </a:spcBef>
              <a:spcAft>
                <a:spcPct val="100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Bing Li, General Manager of OZ Optics China</a:t>
            </a:r>
          </a:p>
          <a:p>
            <a:pPr lvl="2">
              <a:lnSpc>
                <a:spcPct val="75000"/>
              </a:lnSpc>
              <a:spcBef>
                <a:spcPct val="35000"/>
              </a:spcBef>
              <a:spcAft>
                <a:spcPct val="100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20 years at OZ Optics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Company Profile</a:t>
            </a:r>
          </a:p>
        </p:txBody>
      </p:sp>
      <p:sp>
        <p:nvSpPr>
          <p:cNvPr id="5" name="TextBox 36"/>
          <p:cNvSpPr txBox="1">
            <a:spLocks noChangeArrowheads="1"/>
          </p:cNvSpPr>
          <p:nvPr/>
        </p:nvSpPr>
        <p:spPr bwMode="auto">
          <a:xfrm>
            <a:off x="1055440" y="1114851"/>
            <a:ext cx="103095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 dirty="0">
                <a:ea typeface="Microsoft YaHei" panose="020B0503020204020204" pitchFamily="34" charset="-122"/>
              </a:rPr>
              <a:t>OZ Optics is Lead by an Experienced Team: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32223"/>
          <a:stretch/>
        </p:blipFill>
        <p:spPr>
          <a:xfrm>
            <a:off x="7772400" y="1752600"/>
            <a:ext cx="3733800" cy="4572000"/>
          </a:xfrm>
          <a:prstGeom prst="rect">
            <a:avLst/>
          </a:prstGeom>
          <a:ln w="28575">
            <a:solidFill>
              <a:srgbClr val="21409A"/>
            </a:solidFill>
          </a:ln>
        </p:spPr>
      </p:pic>
    </p:spTree>
    <p:extLst>
      <p:ext uri="{BB962C8B-B14F-4D97-AF65-F5344CB8AC3E}">
        <p14:creationId xmlns:p14="http://schemas.microsoft.com/office/powerpoint/2010/main" val="1358752594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Company Profile</a:t>
            </a:r>
          </a:p>
        </p:txBody>
      </p:sp>
      <p:sp>
        <p:nvSpPr>
          <p:cNvPr id="5" name="燕尾形 37"/>
          <p:cNvSpPr/>
          <p:nvPr/>
        </p:nvSpPr>
        <p:spPr>
          <a:xfrm>
            <a:off x="1169219" y="2100262"/>
            <a:ext cx="180975" cy="261938"/>
          </a:xfrm>
          <a:prstGeom prst="chevro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6" name="文本框 12"/>
          <p:cNvSpPr txBox="1">
            <a:spLocks noChangeArrowheads="1"/>
          </p:cNvSpPr>
          <p:nvPr/>
        </p:nvSpPr>
        <p:spPr bwMode="auto">
          <a:xfrm>
            <a:off x="1350956" y="2045024"/>
            <a:ext cx="21812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zh-CN" sz="1600" b="1" dirty="0">
                <a:solidFill>
                  <a:srgbClr val="1C3F96"/>
                </a:solidFill>
                <a:ea typeface="Microsoft YaHei" panose="020B0503020204020204" pitchFamily="34" charset="-122"/>
              </a:rPr>
              <a:t>CNC Machine Shop</a:t>
            </a:r>
          </a:p>
        </p:txBody>
      </p:sp>
      <p:sp>
        <p:nvSpPr>
          <p:cNvPr id="7" name="燕尾形 39"/>
          <p:cNvSpPr/>
          <p:nvPr/>
        </p:nvSpPr>
        <p:spPr>
          <a:xfrm>
            <a:off x="8225664" y="2100263"/>
            <a:ext cx="180975" cy="261937"/>
          </a:xfrm>
          <a:prstGeom prst="chevro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8" name="TextBox 36"/>
          <p:cNvSpPr txBox="1">
            <a:spLocks noChangeArrowheads="1"/>
          </p:cNvSpPr>
          <p:nvPr/>
        </p:nvSpPr>
        <p:spPr bwMode="auto">
          <a:xfrm>
            <a:off x="1055440" y="1114851"/>
            <a:ext cx="103095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 dirty="0">
                <a:ea typeface="Microsoft YaHei" panose="020B0503020204020204" pitchFamily="34" charset="-122"/>
              </a:rPr>
              <a:t>Experienced and Well-Trained Staff in Following Fields: </a:t>
            </a:r>
            <a:br>
              <a:rPr lang="en-US" altLang="zh-CN" b="1" dirty="0">
                <a:ea typeface="Microsoft YaHei" panose="020B0503020204020204" pitchFamily="34" charset="-122"/>
              </a:rPr>
            </a:br>
            <a:r>
              <a:rPr lang="en-US" altLang="zh-CN" b="1" dirty="0">
                <a:ea typeface="Microsoft YaHei" panose="020B0503020204020204" pitchFamily="34" charset="-122"/>
              </a:rPr>
              <a:t>Optical, Mechanical, Electronics &amp; Software</a:t>
            </a:r>
          </a:p>
        </p:txBody>
      </p:sp>
      <p:pic>
        <p:nvPicPr>
          <p:cNvPr id="9" name="Picture 5" descr="C:\Users\ZG\Desktop\oz\MachineShop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7A7883"/>
              </a:clrFrom>
              <a:clrTo>
                <a:srgbClr val="7A788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0" t="5700" r="2083" b="27200"/>
          <a:stretch/>
        </p:blipFill>
        <p:spPr bwMode="auto">
          <a:xfrm>
            <a:off x="1173981" y="2425710"/>
            <a:ext cx="2843877" cy="1677345"/>
          </a:xfrm>
          <a:prstGeom prst="rect">
            <a:avLst/>
          </a:prstGeom>
          <a:noFill/>
          <a:ln w="12700">
            <a:solidFill>
              <a:srgbClr val="1C3F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" t="10390" b="6011"/>
          <a:stretch/>
        </p:blipFill>
        <p:spPr bwMode="auto">
          <a:xfrm>
            <a:off x="8265344" y="2417104"/>
            <a:ext cx="2797759" cy="3907496"/>
          </a:xfrm>
          <a:prstGeom prst="rect">
            <a:avLst/>
          </a:prstGeom>
          <a:noFill/>
          <a:ln w="12700">
            <a:solidFill>
              <a:srgbClr val="1C3F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2"/>
          <p:cNvSpPr txBox="1">
            <a:spLocks noChangeArrowheads="1"/>
          </p:cNvSpPr>
          <p:nvPr/>
        </p:nvSpPr>
        <p:spPr bwMode="auto">
          <a:xfrm>
            <a:off x="8411402" y="2044231"/>
            <a:ext cx="16367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zh-CN" sz="1600" b="1" dirty="0">
                <a:solidFill>
                  <a:srgbClr val="1C3F96"/>
                </a:solidFill>
                <a:ea typeface="Microsoft YaHei" panose="020B0503020204020204" pitchFamily="34" charset="-122"/>
              </a:rPr>
              <a:t>AR Coating</a:t>
            </a:r>
          </a:p>
        </p:txBody>
      </p:sp>
      <p:sp>
        <p:nvSpPr>
          <p:cNvPr id="13" name="燕尾形 45"/>
          <p:cNvSpPr/>
          <p:nvPr/>
        </p:nvSpPr>
        <p:spPr>
          <a:xfrm>
            <a:off x="1169219" y="4366615"/>
            <a:ext cx="180975" cy="260350"/>
          </a:xfrm>
          <a:prstGeom prst="chevro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15" name="文本框 12"/>
          <p:cNvSpPr txBox="1">
            <a:spLocks noChangeArrowheads="1"/>
          </p:cNvSpPr>
          <p:nvPr/>
        </p:nvSpPr>
        <p:spPr bwMode="auto">
          <a:xfrm>
            <a:off x="1291370" y="4347027"/>
            <a:ext cx="15986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zh-CN" sz="1600" b="1" dirty="0">
                <a:solidFill>
                  <a:srgbClr val="1C3F96"/>
                </a:solidFill>
                <a:ea typeface="Microsoft YaHei" panose="020B0503020204020204" pitchFamily="34" charset="-122"/>
              </a:rPr>
              <a:t>Clean Room</a:t>
            </a:r>
          </a:p>
        </p:txBody>
      </p:sp>
      <p:pic>
        <p:nvPicPr>
          <p:cNvPr id="16" name="Picture 2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13750" b="13626"/>
          <a:stretch/>
        </p:blipFill>
        <p:spPr bwMode="auto">
          <a:xfrm>
            <a:off x="4531444" y="4703906"/>
            <a:ext cx="3227799" cy="1620694"/>
          </a:xfrm>
          <a:prstGeom prst="rect">
            <a:avLst/>
          </a:prstGeom>
          <a:noFill/>
          <a:ln w="12700">
            <a:solidFill>
              <a:srgbClr val="1C3F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燕尾形 48"/>
          <p:cNvSpPr/>
          <p:nvPr/>
        </p:nvSpPr>
        <p:spPr>
          <a:xfrm>
            <a:off x="4492604" y="4372606"/>
            <a:ext cx="180975" cy="261938"/>
          </a:xfrm>
          <a:prstGeom prst="chevro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18" name="文本框 12"/>
          <p:cNvSpPr txBox="1">
            <a:spLocks noChangeArrowheads="1"/>
          </p:cNvSpPr>
          <p:nvPr/>
        </p:nvSpPr>
        <p:spPr bwMode="auto">
          <a:xfrm>
            <a:off x="4654529" y="4348256"/>
            <a:ext cx="31146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zh-CN" sz="1600" b="1" dirty="0">
                <a:solidFill>
                  <a:srgbClr val="1C3F96"/>
                </a:solidFill>
                <a:ea typeface="Microsoft YaHei" panose="020B0503020204020204" pitchFamily="34" charset="-122"/>
              </a:rPr>
              <a:t>Laser Conditioning/Cleaving</a:t>
            </a:r>
          </a:p>
        </p:txBody>
      </p:sp>
      <p:pic>
        <p:nvPicPr>
          <p:cNvPr id="19" name="Picture 7" descr="C:\Users\ZG\Desktop\oz\changpin\FemtonicsLaserLa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9" t="33425" r="75" b="29522"/>
          <a:stretch/>
        </p:blipFill>
        <p:spPr bwMode="auto">
          <a:xfrm>
            <a:off x="4531446" y="2417103"/>
            <a:ext cx="3227798" cy="1698997"/>
          </a:xfrm>
          <a:prstGeom prst="rect">
            <a:avLst/>
          </a:prstGeom>
          <a:noFill/>
          <a:ln w="12700">
            <a:solidFill>
              <a:srgbClr val="1C3F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本框 12"/>
          <p:cNvSpPr txBox="1">
            <a:spLocks noChangeArrowheads="1"/>
          </p:cNvSpPr>
          <p:nvPr/>
        </p:nvSpPr>
        <p:spPr bwMode="auto">
          <a:xfrm>
            <a:off x="4737329" y="2044231"/>
            <a:ext cx="27082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zh-CN" sz="1600" b="1" dirty="0" err="1">
                <a:solidFill>
                  <a:srgbClr val="1C3F96"/>
                </a:solidFill>
                <a:ea typeface="Microsoft YaHei" panose="020B0503020204020204" pitchFamily="34" charset="-122"/>
              </a:rPr>
              <a:t>Femto</a:t>
            </a:r>
            <a:r>
              <a:rPr lang="en-US" altLang="zh-CN" sz="1600" b="1" dirty="0">
                <a:solidFill>
                  <a:srgbClr val="1C3F96"/>
                </a:solidFill>
                <a:ea typeface="Microsoft YaHei" panose="020B0503020204020204" pitchFamily="34" charset="-122"/>
              </a:rPr>
              <a:t>-Second Laser Lab</a:t>
            </a:r>
            <a:endParaRPr lang="zh-CN" altLang="en-US" sz="1600" b="1" dirty="0">
              <a:solidFill>
                <a:srgbClr val="1C3F96"/>
              </a:solidFill>
              <a:ea typeface="Microsoft YaHei" panose="020B0503020204020204" pitchFamily="34" charset="-122"/>
            </a:endParaRPr>
          </a:p>
        </p:txBody>
      </p:sp>
      <p:sp>
        <p:nvSpPr>
          <p:cNvPr id="21" name="燕尾形 52"/>
          <p:cNvSpPr/>
          <p:nvPr/>
        </p:nvSpPr>
        <p:spPr>
          <a:xfrm>
            <a:off x="4518254" y="2100263"/>
            <a:ext cx="180975" cy="261937"/>
          </a:xfrm>
          <a:prstGeom prst="chevro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</p:txBody>
      </p:sp>
      <p:pic>
        <p:nvPicPr>
          <p:cNvPr id="2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" t="5103" r="2516" b="24714"/>
          <a:stretch/>
        </p:blipFill>
        <p:spPr bwMode="auto">
          <a:xfrm>
            <a:off x="1182685" y="4687222"/>
            <a:ext cx="2834999" cy="1624900"/>
          </a:xfrm>
          <a:prstGeom prst="rect">
            <a:avLst/>
          </a:prstGeom>
          <a:noFill/>
          <a:ln w="12700">
            <a:solidFill>
              <a:srgbClr val="1C3F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059889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25054" y="1418341"/>
            <a:ext cx="10290646" cy="4876800"/>
          </a:xfrm>
          <a:solidFill>
            <a:schemeClr val="accent3">
              <a:alpha val="35000"/>
            </a:schemeClr>
          </a:solidFill>
        </p:spPr>
        <p:txBody>
          <a:bodyPr/>
          <a:lstStyle/>
          <a:p>
            <a:pPr>
              <a:spcAft>
                <a:spcPts val="500"/>
              </a:spcAft>
            </a:pPr>
            <a:r>
              <a:rPr lang="en-US" dirty="0"/>
              <a:t>Pioneer in Polarization Maintaining (PM) Components</a:t>
            </a:r>
          </a:p>
          <a:p>
            <a:pPr>
              <a:spcAft>
                <a:spcPts val="500"/>
              </a:spcAft>
            </a:pPr>
            <a:r>
              <a:rPr lang="en-US" dirty="0"/>
              <a:t>Leader in Wavelength Flattened, </a:t>
            </a:r>
            <a:br>
              <a:rPr lang="en-US" dirty="0"/>
            </a:br>
            <a:r>
              <a:rPr lang="en-US" dirty="0"/>
              <a:t>High Power &amp; Low PDL Components </a:t>
            </a:r>
          </a:p>
          <a:p>
            <a:pPr>
              <a:spcAft>
                <a:spcPts val="500"/>
              </a:spcAft>
            </a:pPr>
            <a:r>
              <a:rPr lang="en-US" dirty="0"/>
              <a:t>Leader in High Power Fiber Optic Delivery Systems</a:t>
            </a:r>
          </a:p>
          <a:p>
            <a:pPr>
              <a:spcAft>
                <a:spcPts val="500"/>
              </a:spcAft>
            </a:pPr>
            <a:r>
              <a:rPr lang="en-US" dirty="0"/>
              <a:t>Custom Test Equipment,  Including Polarization Test</a:t>
            </a:r>
            <a:br>
              <a:rPr lang="en-US" dirty="0"/>
            </a:br>
            <a:r>
              <a:rPr lang="en-US" dirty="0"/>
              <a:t>Equipment and FTTH Equipment</a:t>
            </a:r>
          </a:p>
          <a:p>
            <a:pPr>
              <a:spcAft>
                <a:spcPts val="500"/>
              </a:spcAft>
            </a:pPr>
            <a:r>
              <a:rPr lang="en-US" dirty="0"/>
              <a:t>Widest Range in Attenuator Product Offering</a:t>
            </a:r>
          </a:p>
          <a:p>
            <a:pPr>
              <a:spcAft>
                <a:spcPts val="500"/>
              </a:spcAft>
            </a:pPr>
            <a:r>
              <a:rPr lang="en-US" dirty="0"/>
              <a:t>Fiber Optic Distributed Strain and Temperature Sensors</a:t>
            </a:r>
          </a:p>
          <a:p>
            <a:pPr>
              <a:spcAft>
                <a:spcPts val="500"/>
              </a:spcAft>
            </a:pPr>
            <a:r>
              <a:rPr lang="en-US" dirty="0"/>
              <a:t>Complete product line for OCT, Gyroscope </a:t>
            </a:r>
            <a:br>
              <a:rPr lang="en-US" dirty="0"/>
            </a:br>
            <a:r>
              <a:rPr lang="en-US" dirty="0"/>
              <a:t>&amp; BioPhotonics applications &amp; 2 Micron</a:t>
            </a:r>
          </a:p>
          <a:p>
            <a:pPr>
              <a:spcAft>
                <a:spcPts val="500"/>
              </a:spcAft>
            </a:pPr>
            <a:r>
              <a:rPr lang="en-US" dirty="0"/>
              <a:t>Now available: Spectrometers and Quantum Light Sources 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Competencies</a:t>
            </a:r>
          </a:p>
        </p:txBody>
      </p:sp>
    </p:spTree>
    <p:extLst>
      <p:ext uri="{BB962C8B-B14F-4D97-AF65-F5344CB8AC3E}">
        <p14:creationId xmlns:p14="http://schemas.microsoft.com/office/powerpoint/2010/main" val="44416285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1_background">
  <a:themeElements>
    <a:clrScheme name="Custom 1">
      <a:dk1>
        <a:srgbClr val="0070C0"/>
      </a:dk1>
      <a:lt1>
        <a:srgbClr val="F2F2F2"/>
      </a:lt1>
      <a:dk2>
        <a:srgbClr val="1C3F9A"/>
      </a:dk2>
      <a:lt2>
        <a:srgbClr val="0070C0"/>
      </a:lt2>
      <a:accent1>
        <a:srgbClr val="FFFF00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FFC000"/>
      </a:accent6>
      <a:hlink>
        <a:srgbClr val="0070C0"/>
      </a:hlink>
      <a:folHlink>
        <a:srgbClr val="0070C0"/>
      </a:folHlink>
    </a:clrScheme>
    <a:fontScheme name="OZ Optics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sq" cmpd="sng" algn="ctr">
          <a:solidFill>
            <a:srgbClr val="FFFF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197566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1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66"/>
          </a:buClr>
          <a:buSzTx/>
          <a:buFontTx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sq" cmpd="sng" algn="ctr">
          <a:solidFill>
            <a:srgbClr val="FFFF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197566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1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66"/>
          </a:buClr>
          <a:buSzTx/>
          <a:buFontTx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ackgroun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groun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ckgroun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groun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groun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groun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groun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Z-Optics-PP-Templates.potx" id="{D82278C7-922B-4E92-8C2D-43C2136C5D63}" vid="{E6283982-46E5-42F4-8214-9D75C5F31706}"/>
    </a:ext>
  </a:ext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8644</TotalTime>
  <Words>946</Words>
  <Application>Microsoft Office PowerPoint</Application>
  <PresentationFormat>Widescreen</PresentationFormat>
  <Paragraphs>213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Microsoft YaHei</vt:lpstr>
      <vt:lpstr>Microsoft YaHei</vt:lpstr>
      <vt:lpstr>SimSun</vt:lpstr>
      <vt:lpstr>Arial</vt:lpstr>
      <vt:lpstr>Arial Black</vt:lpstr>
      <vt:lpstr>Calibri</vt:lpstr>
      <vt:lpstr>Franklin Gothic Book</vt:lpstr>
      <vt:lpstr>Tahoma</vt:lpstr>
      <vt:lpstr>Times New Roman</vt:lpstr>
      <vt:lpstr>Wingdings</vt:lpstr>
      <vt:lpstr>1_background</vt:lpstr>
      <vt:lpstr>Corporate Overview</vt:lpstr>
      <vt:lpstr>Table of Contents</vt:lpstr>
      <vt:lpstr>Company Background</vt:lpstr>
      <vt:lpstr>Corporate Statements and Quality Policy</vt:lpstr>
      <vt:lpstr>Company Profile</vt:lpstr>
      <vt:lpstr>Company Profile</vt:lpstr>
      <vt:lpstr>Company Profile</vt:lpstr>
      <vt:lpstr>Company Profile</vt:lpstr>
      <vt:lpstr>Core Competencies</vt:lpstr>
      <vt:lpstr>Leading Technology</vt:lpstr>
      <vt:lpstr>Leading Technology</vt:lpstr>
      <vt:lpstr>Leading Technology</vt:lpstr>
      <vt:lpstr>Leading Technology</vt:lpstr>
      <vt:lpstr>Industry Standards</vt:lpstr>
      <vt:lpstr>Marketing Strategy</vt:lpstr>
      <vt:lpstr>Marketing Strategy</vt:lpstr>
      <vt:lpstr>Marketing Strategy</vt:lpstr>
      <vt:lpstr>Operation Strategy</vt:lpstr>
      <vt:lpstr>Marketing &amp; Operation Strategy</vt:lpstr>
      <vt:lpstr>Branch Network</vt:lpstr>
      <vt:lpstr>OZ Optics A.Ş. Company Profile</vt:lpstr>
      <vt:lpstr>OZ Optics A.Ş. Core Competencies</vt:lpstr>
      <vt:lpstr>OZ Optics A.Ş. Industry Standard</vt:lpstr>
      <vt:lpstr>Thank You for  Choosing OZ Optics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mekren</dc:creator>
  <cp:lastModifiedBy>Uğur Yılmaz</cp:lastModifiedBy>
  <cp:revision>615</cp:revision>
  <cp:lastPrinted>2023-10-16T17:57:21Z</cp:lastPrinted>
  <dcterms:created xsi:type="dcterms:W3CDTF">2014-02-10T04:46:30Z</dcterms:created>
  <dcterms:modified xsi:type="dcterms:W3CDTF">2025-01-22T05:19:56Z</dcterms:modified>
</cp:coreProperties>
</file>